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Inter Bold" charset="1" panose="020B0802030000000004"/>
      <p:regular r:id="rId15"/>
    </p:embeddedFont>
    <p:embeddedFont>
      <p:font typeface="Sifonn" charset="1" panose="00000000000000000000"/>
      <p:regular r:id="rId16"/>
    </p:embeddedFont>
    <p:embeddedFont>
      <p:font typeface="Inter" charset="1" panose="020B0502030000000004"/>
      <p:regular r:id="rId17"/>
    </p:embeddedFont>
    <p:embeddedFont>
      <p:font typeface="Inter Semi-Bold" charset="1" panose="02000503000000020004"/>
      <p:regular r:id="rId18"/>
    </p:embeddedFont>
    <p:embeddedFont>
      <p:font typeface="Roboto Bold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Launch to closed group of students</a:t>
            </a:r>
          </a:p>
          <a:p>
            <a:r>
              <a:rPr lang="en-US"/>
              <a:t/>
            </a:r>
          </a:p>
          <a:p>
            <a:r>
              <a:rPr lang="en-US"/>
              <a:t>Collect feedback on engagement and usability</a:t>
            </a:r>
          </a:p>
          <a:p>
            <a:r>
              <a:rPr lang="en-US"/>
              <a:t/>
            </a:r>
          </a:p>
          <a:p>
            <a:r>
              <a:rPr lang="en-US"/>
              <a:t>Improvements to features, UI/UX</a:t>
            </a:r>
          </a:p>
          <a:p>
            <a:r>
              <a:rPr lang="en-US"/>
              <a:t/>
            </a:r>
          </a:p>
          <a:p>
            <a:r>
              <a:rPr lang="en-US"/>
              <a:t>Build a loyal early community</a:t>
            </a:r>
          </a:p>
          <a:p>
            <a:r>
              <a:rPr lang="en-US"/>
              <a:t/>
            </a:r>
          </a:p>
          <a:p>
            <a:r>
              <a:rPr lang="en-US"/>
              <a:t>Obtain funding from NUS accelerator programs (BLK71, VIP, The Furnace)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2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GjHXzBcTw.mp4" Type="http://schemas.openxmlformats.org/officeDocument/2006/relationships/video"/><Relationship Id="rId4" Target="../media/VAGjHXzBcTw.mp4" Type="http://schemas.microsoft.com/office/2007/relationships/media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35979" y="-628065"/>
            <a:ext cx="20521997" cy="16439717"/>
          </a:xfrm>
          <a:custGeom>
            <a:avLst/>
            <a:gdLst/>
            <a:ahLst/>
            <a:cxnLst/>
            <a:rect r="r" b="b" t="t" l="l"/>
            <a:pathLst>
              <a:path h="16439717" w="20521997">
                <a:moveTo>
                  <a:pt x="0" y="0"/>
                </a:moveTo>
                <a:lnTo>
                  <a:pt x="20521997" y="0"/>
                </a:lnTo>
                <a:lnTo>
                  <a:pt x="20521997" y="16439717"/>
                </a:lnTo>
                <a:lnTo>
                  <a:pt x="0" y="16439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90" r="0" b="-107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58704" y="2238358"/>
            <a:ext cx="6293346" cy="6293346"/>
          </a:xfrm>
          <a:custGeom>
            <a:avLst/>
            <a:gdLst/>
            <a:ahLst/>
            <a:cxnLst/>
            <a:rect r="r" b="b" t="t" l="l"/>
            <a:pathLst>
              <a:path h="6293346" w="6293346">
                <a:moveTo>
                  <a:pt x="0" y="0"/>
                </a:moveTo>
                <a:lnTo>
                  <a:pt x="6293346" y="0"/>
                </a:lnTo>
                <a:lnTo>
                  <a:pt x="6293346" y="6293347"/>
                </a:lnTo>
                <a:lnTo>
                  <a:pt x="0" y="6293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01008" y="3981017"/>
            <a:ext cx="4758292" cy="4758292"/>
          </a:xfrm>
          <a:custGeom>
            <a:avLst/>
            <a:gdLst/>
            <a:ahLst/>
            <a:cxnLst/>
            <a:rect r="r" b="b" t="t" l="l"/>
            <a:pathLst>
              <a:path h="4758292" w="4758292">
                <a:moveTo>
                  <a:pt x="0" y="0"/>
                </a:moveTo>
                <a:lnTo>
                  <a:pt x="4758292" y="0"/>
                </a:lnTo>
                <a:lnTo>
                  <a:pt x="4758292" y="4758293"/>
                </a:lnTo>
                <a:lnTo>
                  <a:pt x="0" y="4758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981017"/>
            <a:ext cx="4758292" cy="4758292"/>
          </a:xfrm>
          <a:custGeom>
            <a:avLst/>
            <a:gdLst/>
            <a:ahLst/>
            <a:cxnLst/>
            <a:rect r="r" b="b" t="t" l="l"/>
            <a:pathLst>
              <a:path h="4758292" w="4758292">
                <a:moveTo>
                  <a:pt x="0" y="0"/>
                </a:moveTo>
                <a:lnTo>
                  <a:pt x="4758292" y="0"/>
                </a:lnTo>
                <a:lnTo>
                  <a:pt x="4758292" y="4758293"/>
                </a:lnTo>
                <a:lnTo>
                  <a:pt x="0" y="4758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56251" y="8825035"/>
            <a:ext cx="13898252" cy="1204554"/>
            <a:chOff x="0" y="0"/>
            <a:chExt cx="3660445" cy="3172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60445" cy="317249"/>
            </a:xfrm>
            <a:custGeom>
              <a:avLst/>
              <a:gdLst/>
              <a:ahLst/>
              <a:cxnLst/>
              <a:rect r="r" b="b" t="t" l="l"/>
              <a:pathLst>
                <a:path h="317249" w="3660445">
                  <a:moveTo>
                    <a:pt x="27852" y="0"/>
                  </a:moveTo>
                  <a:lnTo>
                    <a:pt x="3632593" y="0"/>
                  </a:lnTo>
                  <a:cubicBezTo>
                    <a:pt x="3647975" y="0"/>
                    <a:pt x="3660445" y="12470"/>
                    <a:pt x="3660445" y="27852"/>
                  </a:cubicBezTo>
                  <a:lnTo>
                    <a:pt x="3660445" y="289397"/>
                  </a:lnTo>
                  <a:cubicBezTo>
                    <a:pt x="3660445" y="304779"/>
                    <a:pt x="3647975" y="317249"/>
                    <a:pt x="3632593" y="317249"/>
                  </a:cubicBezTo>
                  <a:lnTo>
                    <a:pt x="27852" y="317249"/>
                  </a:lnTo>
                  <a:cubicBezTo>
                    <a:pt x="12470" y="317249"/>
                    <a:pt x="0" y="304779"/>
                    <a:pt x="0" y="289397"/>
                  </a:cubicBezTo>
                  <a:lnTo>
                    <a:pt x="0" y="27852"/>
                  </a:lnTo>
                  <a:cubicBezTo>
                    <a:pt x="0" y="12470"/>
                    <a:pt x="12470" y="0"/>
                    <a:pt x="2785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660445" cy="345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09101" y="8853610"/>
            <a:ext cx="13428593" cy="107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2"/>
              </a:lnSpc>
              <a:spcBef>
                <a:spcPct val="0"/>
              </a:spcBef>
            </a:pPr>
            <a:r>
              <a:rPr lang="en-US" b="true" sz="3115">
                <a:solidFill>
                  <a:srgbClr val="F7F7F7"/>
                </a:solidFill>
                <a:latin typeface="Inter Bold"/>
                <a:ea typeface="Inter Bold"/>
                <a:cs typeface="Inter Bold"/>
                <a:sym typeface="Inter Bold"/>
              </a:rPr>
              <a:t>THE ALL-IN-ONE MORNING ROUTINE APP THAT BLOCKS DISTRACTIONS, GAMIFIES GOALS, AND HELPS YOU OWN YOUR DAY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58779" y="358039"/>
            <a:ext cx="6293197" cy="179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9"/>
              </a:lnSpc>
              <a:spcBef>
                <a:spcPct val="0"/>
              </a:spcBef>
            </a:pPr>
            <a:r>
              <a:rPr lang="en-US" b="true" sz="10499">
                <a:solidFill>
                  <a:srgbClr val="FBF7A5"/>
                </a:solidFill>
                <a:latin typeface="Inter Bold"/>
                <a:ea typeface="Inter Bold"/>
                <a:cs typeface="Inter Bold"/>
                <a:sym typeface="Inter Bold"/>
              </a:rPr>
              <a:t>CHIMERA</a:t>
            </a:r>
          </a:p>
        </p:txBody>
      </p:sp>
      <p:sp>
        <p:nvSpPr>
          <p:cNvPr name="Freeform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4340696" y="0"/>
            <a:ext cx="2627614" cy="2627614"/>
          </a:xfrm>
          <a:custGeom>
            <a:avLst/>
            <a:gdLst/>
            <a:ahLst/>
            <a:cxnLst/>
            <a:rect r="r" b="b" t="t" l="l"/>
            <a:pathLst>
              <a:path h="2627614" w="2627614">
                <a:moveTo>
                  <a:pt x="0" y="0"/>
                </a:moveTo>
                <a:lnTo>
                  <a:pt x="2627614" y="0"/>
                </a:lnTo>
                <a:lnTo>
                  <a:pt x="2627614" y="2627614"/>
                </a:lnTo>
                <a:lnTo>
                  <a:pt x="0" y="2627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281172" y="2736548"/>
            <a:ext cx="4746663" cy="35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6"/>
              </a:lnSpc>
              <a:spcBef>
                <a:spcPct val="0"/>
              </a:spcBef>
            </a:pPr>
            <a:r>
              <a:rPr lang="en-US" sz="199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CHIMERAAPP.NET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3671" y="-481891"/>
            <a:ext cx="20788227" cy="13688247"/>
          </a:xfrm>
          <a:custGeom>
            <a:avLst/>
            <a:gdLst/>
            <a:ahLst/>
            <a:cxnLst/>
            <a:rect r="r" b="b" t="t" l="l"/>
            <a:pathLst>
              <a:path h="13688247" w="20788227">
                <a:moveTo>
                  <a:pt x="0" y="0"/>
                </a:moveTo>
                <a:lnTo>
                  <a:pt x="20788227" y="0"/>
                </a:lnTo>
                <a:lnTo>
                  <a:pt x="20788227" y="13688247"/>
                </a:lnTo>
                <a:lnTo>
                  <a:pt x="0" y="13688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60" r="-225" b="-149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37303">
            <a:off x="11850287" y="620037"/>
            <a:ext cx="5618949" cy="9512669"/>
          </a:xfrm>
          <a:custGeom>
            <a:avLst/>
            <a:gdLst/>
            <a:ahLst/>
            <a:cxnLst/>
            <a:rect r="r" b="b" t="t" l="l"/>
            <a:pathLst>
              <a:path h="9512669" w="5618949">
                <a:moveTo>
                  <a:pt x="0" y="0"/>
                </a:moveTo>
                <a:lnTo>
                  <a:pt x="5618949" y="0"/>
                </a:lnTo>
                <a:lnTo>
                  <a:pt x="5618949" y="9512670"/>
                </a:lnTo>
                <a:lnTo>
                  <a:pt x="0" y="9512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91" t="0" r="-600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1921">
            <a:off x="11295462" y="200745"/>
            <a:ext cx="6728598" cy="10351254"/>
          </a:xfrm>
          <a:custGeom>
            <a:avLst/>
            <a:gdLst/>
            <a:ahLst/>
            <a:cxnLst/>
            <a:rect r="r" b="b" t="t" l="l"/>
            <a:pathLst>
              <a:path h="10351254" w="6728598">
                <a:moveTo>
                  <a:pt x="0" y="0"/>
                </a:moveTo>
                <a:lnTo>
                  <a:pt x="6728599" y="0"/>
                </a:lnTo>
                <a:lnTo>
                  <a:pt x="6728599" y="10351254"/>
                </a:lnTo>
                <a:lnTo>
                  <a:pt x="0" y="10351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7" t="0" r="-124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58506" y="273404"/>
            <a:ext cx="7329494" cy="9740191"/>
          </a:xfrm>
          <a:custGeom>
            <a:avLst/>
            <a:gdLst/>
            <a:ahLst/>
            <a:cxnLst/>
            <a:rect r="r" b="b" t="t" l="l"/>
            <a:pathLst>
              <a:path h="9740191" w="7329494">
                <a:moveTo>
                  <a:pt x="0" y="0"/>
                </a:moveTo>
                <a:lnTo>
                  <a:pt x="7329494" y="0"/>
                </a:lnTo>
                <a:lnTo>
                  <a:pt x="7329494" y="9740192"/>
                </a:lnTo>
                <a:lnTo>
                  <a:pt x="0" y="9740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-99367"/>
            <a:ext cx="18453321" cy="11438572"/>
            <a:chOff x="0" y="0"/>
            <a:chExt cx="4860134" cy="30126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60134" cy="3012628"/>
            </a:xfrm>
            <a:custGeom>
              <a:avLst/>
              <a:gdLst/>
              <a:ahLst/>
              <a:cxnLst/>
              <a:rect r="r" b="b" t="t" l="l"/>
              <a:pathLst>
                <a:path h="3012628" w="4860134">
                  <a:moveTo>
                    <a:pt x="0" y="0"/>
                  </a:moveTo>
                  <a:lnTo>
                    <a:pt x="4860134" y="0"/>
                  </a:lnTo>
                  <a:lnTo>
                    <a:pt x="4860134" y="3012628"/>
                  </a:lnTo>
                  <a:lnTo>
                    <a:pt x="0" y="30126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60134" cy="3041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88908" y="2397368"/>
            <a:ext cx="4473522" cy="5958009"/>
          </a:xfrm>
          <a:custGeom>
            <a:avLst/>
            <a:gdLst/>
            <a:ahLst/>
            <a:cxnLst/>
            <a:rect r="r" b="b" t="t" l="l"/>
            <a:pathLst>
              <a:path h="5958009" w="4473522">
                <a:moveTo>
                  <a:pt x="0" y="0"/>
                </a:moveTo>
                <a:lnTo>
                  <a:pt x="4473522" y="0"/>
                </a:lnTo>
                <a:lnTo>
                  <a:pt x="4473522" y="5958009"/>
                </a:lnTo>
                <a:lnTo>
                  <a:pt x="0" y="59580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22874" y="3850030"/>
            <a:ext cx="11080322" cy="263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466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THIS STRUGGLE TO BUILD CONSISTENT MORNING ROUTINES IS A UNIVERSAL CHALLENGE FACED BY YOUTHS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11514" y="549555"/>
            <a:ext cx="5168188" cy="9187890"/>
          </a:xfrm>
          <a:custGeom>
            <a:avLst/>
            <a:gdLst/>
            <a:ahLst/>
            <a:cxnLst/>
            <a:rect r="r" b="b" t="t" l="l"/>
            <a:pathLst>
              <a:path h="9187890" w="5168188">
                <a:moveTo>
                  <a:pt x="0" y="0"/>
                </a:moveTo>
                <a:lnTo>
                  <a:pt x="5168188" y="0"/>
                </a:lnTo>
                <a:lnTo>
                  <a:pt x="5168188" y="9187890"/>
                </a:lnTo>
                <a:lnTo>
                  <a:pt x="0" y="9187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7781" y="844921"/>
            <a:ext cx="4494364" cy="8812478"/>
          </a:xfrm>
          <a:custGeom>
            <a:avLst/>
            <a:gdLst/>
            <a:ahLst/>
            <a:cxnLst/>
            <a:rect r="r" b="b" t="t" l="l"/>
            <a:pathLst>
              <a:path h="8812478" w="4494364">
                <a:moveTo>
                  <a:pt x="0" y="0"/>
                </a:moveTo>
                <a:lnTo>
                  <a:pt x="4494363" y="0"/>
                </a:lnTo>
                <a:lnTo>
                  <a:pt x="4494363" y="8812478"/>
                </a:lnTo>
                <a:lnTo>
                  <a:pt x="0" y="8812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21064" y="1771650"/>
            <a:ext cx="12477293" cy="2443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7"/>
              </a:lnSpc>
            </a:pPr>
            <a:r>
              <a:rPr lang="en-US" sz="703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(1) Social Accountability</a:t>
            </a:r>
          </a:p>
          <a:p>
            <a:pPr algn="ctr">
              <a:lnSpc>
                <a:spcPts val="984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311514" y="4069492"/>
            <a:ext cx="12477293" cy="119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7"/>
              </a:lnSpc>
              <a:spcBef>
                <a:spcPct val="0"/>
              </a:spcBef>
            </a:pPr>
            <a:r>
              <a:rPr lang="en-US" b="true" sz="703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(2) Distraction Blocking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817781" y="856194"/>
            <a:ext cx="4307099" cy="8812478"/>
          </a:xfrm>
          <a:custGeom>
            <a:avLst/>
            <a:gdLst/>
            <a:ahLst/>
            <a:cxnLst/>
            <a:rect r="r" b="b" t="t" l="l"/>
            <a:pathLst>
              <a:path h="8812478" w="4307099">
                <a:moveTo>
                  <a:pt x="0" y="0"/>
                </a:moveTo>
                <a:lnTo>
                  <a:pt x="4307098" y="0"/>
                </a:lnTo>
                <a:lnTo>
                  <a:pt x="4307098" y="8812478"/>
                </a:lnTo>
                <a:lnTo>
                  <a:pt x="0" y="8812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82007" y="6477000"/>
            <a:ext cx="12477293" cy="243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7"/>
              </a:lnSpc>
            </a:pPr>
            <a:r>
              <a:rPr lang="en-US" sz="703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(3) Gamification</a:t>
            </a:r>
          </a:p>
          <a:p>
            <a:pPr algn="ctr">
              <a:lnSpc>
                <a:spcPts val="9847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89678" y="787422"/>
            <a:ext cx="4335201" cy="8869977"/>
          </a:xfrm>
          <a:custGeom>
            <a:avLst/>
            <a:gdLst/>
            <a:ahLst/>
            <a:cxnLst/>
            <a:rect r="r" b="b" t="t" l="l"/>
            <a:pathLst>
              <a:path h="8869977" w="4335201">
                <a:moveTo>
                  <a:pt x="0" y="0"/>
                </a:moveTo>
                <a:lnTo>
                  <a:pt x="4335201" y="0"/>
                </a:lnTo>
                <a:lnTo>
                  <a:pt x="4335201" y="8869977"/>
                </a:lnTo>
                <a:lnTo>
                  <a:pt x="0" y="88699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578" y="734791"/>
            <a:ext cx="11975401" cy="3060558"/>
          </a:xfrm>
          <a:custGeom>
            <a:avLst/>
            <a:gdLst/>
            <a:ahLst/>
            <a:cxnLst/>
            <a:rect r="r" b="b" t="t" l="l"/>
            <a:pathLst>
              <a:path h="3060558" w="11975401">
                <a:moveTo>
                  <a:pt x="0" y="0"/>
                </a:moveTo>
                <a:lnTo>
                  <a:pt x="11975401" y="0"/>
                </a:lnTo>
                <a:lnTo>
                  <a:pt x="11975401" y="3060558"/>
                </a:lnTo>
                <a:lnTo>
                  <a:pt x="0" y="30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0" t="-16539" r="-11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32" y="3547705"/>
            <a:ext cx="12652204" cy="6279155"/>
          </a:xfrm>
          <a:custGeom>
            <a:avLst/>
            <a:gdLst/>
            <a:ahLst/>
            <a:cxnLst/>
            <a:rect r="r" b="b" t="t" l="l"/>
            <a:pathLst>
              <a:path h="6279155" w="12652204">
                <a:moveTo>
                  <a:pt x="0" y="0"/>
                </a:moveTo>
                <a:lnTo>
                  <a:pt x="12652204" y="0"/>
                </a:lnTo>
                <a:lnTo>
                  <a:pt x="12652204" y="6279155"/>
                </a:lnTo>
                <a:lnTo>
                  <a:pt x="0" y="6279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5" t="-3170" r="0" b="-317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28597" y="6914197"/>
            <a:ext cx="268605" cy="315278"/>
            <a:chOff x="0" y="0"/>
            <a:chExt cx="358140" cy="4203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46990"/>
              <a:ext cx="257810" cy="325120"/>
            </a:xfrm>
            <a:custGeom>
              <a:avLst/>
              <a:gdLst/>
              <a:ahLst/>
              <a:cxnLst/>
              <a:rect r="r" b="b" t="t" l="l"/>
              <a:pathLst>
                <a:path h="325120" w="257810">
                  <a:moveTo>
                    <a:pt x="0" y="247650"/>
                  </a:moveTo>
                  <a:cubicBezTo>
                    <a:pt x="3810" y="191770"/>
                    <a:pt x="8890" y="180340"/>
                    <a:pt x="12700" y="170180"/>
                  </a:cubicBezTo>
                  <a:cubicBezTo>
                    <a:pt x="15240" y="162560"/>
                    <a:pt x="22860" y="151130"/>
                    <a:pt x="22860" y="148590"/>
                  </a:cubicBezTo>
                  <a:cubicBezTo>
                    <a:pt x="22860" y="148590"/>
                    <a:pt x="21590" y="148590"/>
                    <a:pt x="21590" y="147320"/>
                  </a:cubicBezTo>
                  <a:cubicBezTo>
                    <a:pt x="20320" y="147320"/>
                    <a:pt x="19050" y="146050"/>
                    <a:pt x="19050" y="146050"/>
                  </a:cubicBezTo>
                  <a:cubicBezTo>
                    <a:pt x="19050" y="146050"/>
                    <a:pt x="17780" y="143510"/>
                    <a:pt x="17780" y="143510"/>
                  </a:cubicBezTo>
                  <a:cubicBezTo>
                    <a:pt x="16510" y="142240"/>
                    <a:pt x="15240" y="140970"/>
                    <a:pt x="15240" y="140970"/>
                  </a:cubicBezTo>
                  <a:cubicBezTo>
                    <a:pt x="15240" y="140970"/>
                    <a:pt x="15240" y="138430"/>
                    <a:pt x="13970" y="137160"/>
                  </a:cubicBezTo>
                  <a:cubicBezTo>
                    <a:pt x="13970" y="137160"/>
                    <a:pt x="13970" y="134620"/>
                    <a:pt x="13970" y="134620"/>
                  </a:cubicBezTo>
                  <a:cubicBezTo>
                    <a:pt x="13970" y="134620"/>
                    <a:pt x="12700" y="133350"/>
                    <a:pt x="12700" y="132080"/>
                  </a:cubicBezTo>
                  <a:cubicBezTo>
                    <a:pt x="12700" y="130810"/>
                    <a:pt x="12700" y="128270"/>
                    <a:pt x="12700" y="128270"/>
                  </a:cubicBezTo>
                  <a:cubicBezTo>
                    <a:pt x="12700" y="128270"/>
                    <a:pt x="12700" y="127000"/>
                    <a:pt x="12700" y="125730"/>
                  </a:cubicBezTo>
                  <a:cubicBezTo>
                    <a:pt x="12700" y="124460"/>
                    <a:pt x="13970" y="123190"/>
                    <a:pt x="13970" y="123190"/>
                  </a:cubicBezTo>
                  <a:cubicBezTo>
                    <a:pt x="13970" y="121920"/>
                    <a:pt x="13970" y="120650"/>
                    <a:pt x="13970" y="119380"/>
                  </a:cubicBezTo>
                  <a:cubicBezTo>
                    <a:pt x="15240" y="119380"/>
                    <a:pt x="15240" y="116840"/>
                    <a:pt x="15240" y="116840"/>
                  </a:cubicBezTo>
                  <a:cubicBezTo>
                    <a:pt x="15240" y="116840"/>
                    <a:pt x="16510" y="115570"/>
                    <a:pt x="17780" y="114300"/>
                  </a:cubicBezTo>
                  <a:cubicBezTo>
                    <a:pt x="17780" y="113030"/>
                    <a:pt x="19050" y="111760"/>
                    <a:pt x="19050" y="111760"/>
                  </a:cubicBezTo>
                  <a:cubicBezTo>
                    <a:pt x="19050" y="111760"/>
                    <a:pt x="20320" y="110490"/>
                    <a:pt x="21590" y="109220"/>
                  </a:cubicBezTo>
                  <a:cubicBezTo>
                    <a:pt x="21590" y="109220"/>
                    <a:pt x="24130" y="107950"/>
                    <a:pt x="24130" y="107950"/>
                  </a:cubicBezTo>
                  <a:cubicBezTo>
                    <a:pt x="24130" y="107950"/>
                    <a:pt x="25400" y="106680"/>
                    <a:pt x="26670" y="106680"/>
                  </a:cubicBezTo>
                  <a:cubicBezTo>
                    <a:pt x="27940" y="105410"/>
                    <a:pt x="29210" y="105410"/>
                    <a:pt x="29210" y="105410"/>
                  </a:cubicBezTo>
                  <a:cubicBezTo>
                    <a:pt x="29210" y="105410"/>
                    <a:pt x="31750" y="104140"/>
                    <a:pt x="31750" y="104140"/>
                  </a:cubicBezTo>
                  <a:cubicBezTo>
                    <a:pt x="33020" y="104140"/>
                    <a:pt x="35560" y="104140"/>
                    <a:pt x="35560" y="104140"/>
                  </a:cubicBezTo>
                  <a:cubicBezTo>
                    <a:pt x="35560" y="102870"/>
                    <a:pt x="41910" y="100330"/>
                    <a:pt x="44450" y="97790"/>
                  </a:cubicBezTo>
                  <a:cubicBezTo>
                    <a:pt x="45720" y="95250"/>
                    <a:pt x="45720" y="91440"/>
                    <a:pt x="48260" y="87630"/>
                  </a:cubicBezTo>
                  <a:cubicBezTo>
                    <a:pt x="53340" y="80010"/>
                    <a:pt x="66040" y="64770"/>
                    <a:pt x="73660" y="55880"/>
                  </a:cubicBezTo>
                  <a:cubicBezTo>
                    <a:pt x="80010" y="48260"/>
                    <a:pt x="85090" y="41910"/>
                    <a:pt x="91440" y="35560"/>
                  </a:cubicBezTo>
                  <a:cubicBezTo>
                    <a:pt x="97790" y="29210"/>
                    <a:pt x="105410" y="20320"/>
                    <a:pt x="111760" y="19050"/>
                  </a:cubicBezTo>
                  <a:cubicBezTo>
                    <a:pt x="119380" y="16510"/>
                    <a:pt x="128270" y="24130"/>
                    <a:pt x="133350" y="21590"/>
                  </a:cubicBezTo>
                  <a:cubicBezTo>
                    <a:pt x="138430" y="19050"/>
                    <a:pt x="138430" y="7620"/>
                    <a:pt x="143510" y="3810"/>
                  </a:cubicBezTo>
                  <a:cubicBezTo>
                    <a:pt x="151130" y="0"/>
                    <a:pt x="170180" y="0"/>
                    <a:pt x="177800" y="5080"/>
                  </a:cubicBezTo>
                  <a:cubicBezTo>
                    <a:pt x="185420" y="10160"/>
                    <a:pt x="189230" y="26670"/>
                    <a:pt x="190500" y="33020"/>
                  </a:cubicBezTo>
                  <a:cubicBezTo>
                    <a:pt x="191770" y="36830"/>
                    <a:pt x="189230" y="41910"/>
                    <a:pt x="190500" y="43180"/>
                  </a:cubicBezTo>
                  <a:cubicBezTo>
                    <a:pt x="191770" y="43180"/>
                    <a:pt x="191770" y="43180"/>
                    <a:pt x="193040" y="43180"/>
                  </a:cubicBezTo>
                  <a:cubicBezTo>
                    <a:pt x="196850" y="41910"/>
                    <a:pt x="209550" y="39370"/>
                    <a:pt x="218440" y="41910"/>
                  </a:cubicBezTo>
                  <a:cubicBezTo>
                    <a:pt x="227330" y="44450"/>
                    <a:pt x="241300" y="49530"/>
                    <a:pt x="247650" y="57150"/>
                  </a:cubicBezTo>
                  <a:cubicBezTo>
                    <a:pt x="254000" y="64770"/>
                    <a:pt x="255270" y="77470"/>
                    <a:pt x="256540" y="86360"/>
                  </a:cubicBezTo>
                  <a:cubicBezTo>
                    <a:pt x="257810" y="95250"/>
                    <a:pt x="256540" y="104140"/>
                    <a:pt x="256540" y="114300"/>
                  </a:cubicBezTo>
                  <a:cubicBezTo>
                    <a:pt x="255270" y="128270"/>
                    <a:pt x="252730" y="147320"/>
                    <a:pt x="250190" y="162560"/>
                  </a:cubicBezTo>
                  <a:cubicBezTo>
                    <a:pt x="248920" y="173990"/>
                    <a:pt x="247650" y="184150"/>
                    <a:pt x="246380" y="195580"/>
                  </a:cubicBezTo>
                  <a:cubicBezTo>
                    <a:pt x="245110" y="204470"/>
                    <a:pt x="243840" y="210820"/>
                    <a:pt x="241300" y="220980"/>
                  </a:cubicBezTo>
                  <a:cubicBezTo>
                    <a:pt x="238760" y="234950"/>
                    <a:pt x="234950" y="257810"/>
                    <a:pt x="231140" y="271780"/>
                  </a:cubicBezTo>
                  <a:cubicBezTo>
                    <a:pt x="228600" y="281940"/>
                    <a:pt x="226060" y="290830"/>
                    <a:pt x="222250" y="298450"/>
                  </a:cubicBezTo>
                  <a:cubicBezTo>
                    <a:pt x="218440" y="306070"/>
                    <a:pt x="213360" y="316230"/>
                    <a:pt x="205740" y="320040"/>
                  </a:cubicBezTo>
                  <a:cubicBezTo>
                    <a:pt x="198120" y="323850"/>
                    <a:pt x="187960" y="325120"/>
                    <a:pt x="179070" y="322580"/>
                  </a:cubicBezTo>
                  <a:cubicBezTo>
                    <a:pt x="167640" y="318770"/>
                    <a:pt x="156210" y="308610"/>
                    <a:pt x="147320" y="299720"/>
                  </a:cubicBezTo>
                  <a:cubicBezTo>
                    <a:pt x="139700" y="293370"/>
                    <a:pt x="130810" y="278130"/>
                    <a:pt x="127000" y="276860"/>
                  </a:cubicBezTo>
                  <a:cubicBezTo>
                    <a:pt x="127000" y="276860"/>
                    <a:pt x="125730" y="278130"/>
                    <a:pt x="125730" y="279400"/>
                  </a:cubicBezTo>
                  <a:cubicBezTo>
                    <a:pt x="124460" y="279400"/>
                    <a:pt x="123190" y="280670"/>
                    <a:pt x="123190" y="280670"/>
                  </a:cubicBezTo>
                  <a:cubicBezTo>
                    <a:pt x="123190" y="280670"/>
                    <a:pt x="121920" y="281940"/>
                    <a:pt x="120650" y="281940"/>
                  </a:cubicBezTo>
                  <a:cubicBezTo>
                    <a:pt x="119380" y="283210"/>
                    <a:pt x="118110" y="284480"/>
                    <a:pt x="118110" y="284480"/>
                  </a:cubicBezTo>
                  <a:cubicBezTo>
                    <a:pt x="118110" y="284480"/>
                    <a:pt x="115570" y="284480"/>
                    <a:pt x="115570" y="284480"/>
                  </a:cubicBezTo>
                  <a:cubicBezTo>
                    <a:pt x="114300" y="284480"/>
                    <a:pt x="111760" y="285750"/>
                    <a:pt x="111760" y="285750"/>
                  </a:cubicBezTo>
                  <a:cubicBezTo>
                    <a:pt x="111760" y="285750"/>
                    <a:pt x="110490" y="285750"/>
                    <a:pt x="109220" y="285750"/>
                  </a:cubicBezTo>
                  <a:cubicBezTo>
                    <a:pt x="107950" y="285750"/>
                    <a:pt x="105410" y="285750"/>
                    <a:pt x="105410" y="285750"/>
                  </a:cubicBezTo>
                  <a:cubicBezTo>
                    <a:pt x="105410" y="285750"/>
                    <a:pt x="104140" y="284480"/>
                    <a:pt x="102870" y="284480"/>
                  </a:cubicBezTo>
                  <a:cubicBezTo>
                    <a:pt x="101600" y="284480"/>
                    <a:pt x="101600" y="284480"/>
                    <a:pt x="100330" y="284480"/>
                  </a:cubicBezTo>
                  <a:cubicBezTo>
                    <a:pt x="97790" y="284480"/>
                    <a:pt x="93980" y="289560"/>
                    <a:pt x="88900" y="292100"/>
                  </a:cubicBezTo>
                  <a:cubicBezTo>
                    <a:pt x="80010" y="297180"/>
                    <a:pt x="66040" y="306070"/>
                    <a:pt x="53340" y="306070"/>
                  </a:cubicBezTo>
                  <a:cubicBezTo>
                    <a:pt x="40640" y="307340"/>
                    <a:pt x="21590" y="303530"/>
                    <a:pt x="12700" y="297180"/>
                  </a:cubicBezTo>
                  <a:cubicBezTo>
                    <a:pt x="6350" y="290830"/>
                    <a:pt x="5080" y="281940"/>
                    <a:pt x="2540" y="273050"/>
                  </a:cubicBezTo>
                  <a:cubicBezTo>
                    <a:pt x="0" y="265430"/>
                    <a:pt x="0" y="247650"/>
                    <a:pt x="0" y="247650"/>
                  </a:cubicBezTo>
                  <a:moveTo>
                    <a:pt x="35560" y="259080"/>
                  </a:moveTo>
                  <a:cubicBezTo>
                    <a:pt x="67310" y="246380"/>
                    <a:pt x="73660" y="243840"/>
                    <a:pt x="73660" y="241300"/>
                  </a:cubicBezTo>
                  <a:cubicBezTo>
                    <a:pt x="73660" y="237490"/>
                    <a:pt x="53340" y="233680"/>
                    <a:pt x="50800" y="229870"/>
                  </a:cubicBezTo>
                  <a:cubicBezTo>
                    <a:pt x="49530" y="228600"/>
                    <a:pt x="50800" y="224790"/>
                    <a:pt x="49530" y="224790"/>
                  </a:cubicBezTo>
                  <a:cubicBezTo>
                    <a:pt x="48260" y="224790"/>
                    <a:pt x="35560" y="259080"/>
                    <a:pt x="35560" y="259080"/>
                  </a:cubicBezTo>
                  <a:moveTo>
                    <a:pt x="170180" y="247650"/>
                  </a:moveTo>
                  <a:cubicBezTo>
                    <a:pt x="173990" y="255270"/>
                    <a:pt x="180340" y="261620"/>
                    <a:pt x="181610" y="261620"/>
                  </a:cubicBezTo>
                  <a:cubicBezTo>
                    <a:pt x="181610" y="261620"/>
                    <a:pt x="181610" y="260350"/>
                    <a:pt x="181610" y="259080"/>
                  </a:cubicBezTo>
                  <a:cubicBezTo>
                    <a:pt x="182880" y="255270"/>
                    <a:pt x="191770" y="222250"/>
                    <a:pt x="190500" y="220980"/>
                  </a:cubicBezTo>
                  <a:cubicBezTo>
                    <a:pt x="189230" y="219710"/>
                    <a:pt x="186690" y="222250"/>
                    <a:pt x="186690" y="223520"/>
                  </a:cubicBezTo>
                  <a:cubicBezTo>
                    <a:pt x="186690" y="224790"/>
                    <a:pt x="187960" y="226060"/>
                    <a:pt x="187960" y="228600"/>
                  </a:cubicBezTo>
                  <a:cubicBezTo>
                    <a:pt x="186690" y="232410"/>
                    <a:pt x="170180" y="247650"/>
                    <a:pt x="170180" y="247650"/>
                  </a:cubicBezTo>
                </a:path>
              </a:pathLst>
            </a:custGeom>
            <a:solidFill>
              <a:srgbClr val="1A1A1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7823835" y="7011353"/>
            <a:ext cx="190500" cy="190500"/>
            <a:chOff x="0" y="0"/>
            <a:chExt cx="254000" cy="254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260" y="48260"/>
              <a:ext cx="154940" cy="162560"/>
            </a:xfrm>
            <a:custGeom>
              <a:avLst/>
              <a:gdLst/>
              <a:ahLst/>
              <a:cxnLst/>
              <a:rect r="r" b="b" t="t" l="l"/>
              <a:pathLst>
                <a:path h="162560" w="154940">
                  <a:moveTo>
                    <a:pt x="142240" y="43180"/>
                  </a:moveTo>
                  <a:cubicBezTo>
                    <a:pt x="115570" y="91440"/>
                    <a:pt x="149860" y="106680"/>
                    <a:pt x="152400" y="119380"/>
                  </a:cubicBezTo>
                  <a:cubicBezTo>
                    <a:pt x="153670" y="130810"/>
                    <a:pt x="149860" y="144780"/>
                    <a:pt x="139700" y="151130"/>
                  </a:cubicBezTo>
                  <a:cubicBezTo>
                    <a:pt x="124460" y="162560"/>
                    <a:pt x="68580" y="161290"/>
                    <a:pt x="46990" y="154940"/>
                  </a:cubicBezTo>
                  <a:cubicBezTo>
                    <a:pt x="34290" y="151130"/>
                    <a:pt x="22860" y="144780"/>
                    <a:pt x="19050" y="134620"/>
                  </a:cubicBezTo>
                  <a:cubicBezTo>
                    <a:pt x="13970" y="120650"/>
                    <a:pt x="27940" y="90170"/>
                    <a:pt x="39370" y="72390"/>
                  </a:cubicBezTo>
                  <a:cubicBezTo>
                    <a:pt x="48260" y="55880"/>
                    <a:pt x="64770" y="36830"/>
                    <a:pt x="80010" y="30480"/>
                  </a:cubicBezTo>
                  <a:cubicBezTo>
                    <a:pt x="93980" y="25400"/>
                    <a:pt x="115570" y="25400"/>
                    <a:pt x="124460" y="31750"/>
                  </a:cubicBezTo>
                  <a:cubicBezTo>
                    <a:pt x="132080" y="36830"/>
                    <a:pt x="135890" y="50800"/>
                    <a:pt x="134620" y="63500"/>
                  </a:cubicBezTo>
                  <a:cubicBezTo>
                    <a:pt x="133350" y="80010"/>
                    <a:pt x="121920" y="105410"/>
                    <a:pt x="106680" y="120650"/>
                  </a:cubicBezTo>
                  <a:cubicBezTo>
                    <a:pt x="87630" y="137160"/>
                    <a:pt x="46990" y="157480"/>
                    <a:pt x="29210" y="153670"/>
                  </a:cubicBezTo>
                  <a:cubicBezTo>
                    <a:pt x="16510" y="151130"/>
                    <a:pt x="3810" y="135890"/>
                    <a:pt x="2540" y="128270"/>
                  </a:cubicBezTo>
                  <a:cubicBezTo>
                    <a:pt x="1270" y="120650"/>
                    <a:pt x="8890" y="110490"/>
                    <a:pt x="13970" y="106680"/>
                  </a:cubicBezTo>
                  <a:cubicBezTo>
                    <a:pt x="20320" y="102870"/>
                    <a:pt x="31750" y="102870"/>
                    <a:pt x="38100" y="105410"/>
                  </a:cubicBezTo>
                  <a:cubicBezTo>
                    <a:pt x="44450" y="107950"/>
                    <a:pt x="52070" y="116840"/>
                    <a:pt x="53340" y="123190"/>
                  </a:cubicBezTo>
                  <a:cubicBezTo>
                    <a:pt x="54610" y="130810"/>
                    <a:pt x="50800" y="142240"/>
                    <a:pt x="45720" y="146050"/>
                  </a:cubicBezTo>
                  <a:cubicBezTo>
                    <a:pt x="39370" y="151130"/>
                    <a:pt x="22860" y="154940"/>
                    <a:pt x="15240" y="151130"/>
                  </a:cubicBezTo>
                  <a:cubicBezTo>
                    <a:pt x="8890" y="146050"/>
                    <a:pt x="0" y="130810"/>
                    <a:pt x="3810" y="121920"/>
                  </a:cubicBezTo>
                  <a:cubicBezTo>
                    <a:pt x="7620" y="107950"/>
                    <a:pt x="62230" y="93980"/>
                    <a:pt x="74930" y="80010"/>
                  </a:cubicBezTo>
                  <a:cubicBezTo>
                    <a:pt x="81280" y="72390"/>
                    <a:pt x="78740" y="58420"/>
                    <a:pt x="83820" y="55880"/>
                  </a:cubicBezTo>
                  <a:cubicBezTo>
                    <a:pt x="91440" y="52070"/>
                    <a:pt x="115570" y="60960"/>
                    <a:pt x="115570" y="67310"/>
                  </a:cubicBezTo>
                  <a:cubicBezTo>
                    <a:pt x="116840" y="76200"/>
                    <a:pt x="64770" y="97790"/>
                    <a:pt x="66040" y="104140"/>
                  </a:cubicBezTo>
                  <a:cubicBezTo>
                    <a:pt x="68580" y="111760"/>
                    <a:pt x="127000" y="99060"/>
                    <a:pt x="140970" y="106680"/>
                  </a:cubicBezTo>
                  <a:cubicBezTo>
                    <a:pt x="148590" y="110490"/>
                    <a:pt x="153670" y="119380"/>
                    <a:pt x="153670" y="125730"/>
                  </a:cubicBezTo>
                  <a:cubicBezTo>
                    <a:pt x="154940" y="132080"/>
                    <a:pt x="151130" y="143510"/>
                    <a:pt x="144780" y="147320"/>
                  </a:cubicBezTo>
                  <a:cubicBezTo>
                    <a:pt x="139700" y="152400"/>
                    <a:pt x="130810" y="154940"/>
                    <a:pt x="121920" y="153670"/>
                  </a:cubicBezTo>
                  <a:cubicBezTo>
                    <a:pt x="109220" y="151130"/>
                    <a:pt x="85090" y="135890"/>
                    <a:pt x="74930" y="124460"/>
                  </a:cubicBezTo>
                  <a:cubicBezTo>
                    <a:pt x="67310" y="114300"/>
                    <a:pt x="62230" y="104140"/>
                    <a:pt x="62230" y="91440"/>
                  </a:cubicBezTo>
                  <a:cubicBezTo>
                    <a:pt x="60960" y="76200"/>
                    <a:pt x="69850" y="55880"/>
                    <a:pt x="77470" y="40640"/>
                  </a:cubicBezTo>
                  <a:cubicBezTo>
                    <a:pt x="86360" y="26670"/>
                    <a:pt x="99060" y="7620"/>
                    <a:pt x="111760" y="2540"/>
                  </a:cubicBezTo>
                  <a:cubicBezTo>
                    <a:pt x="121920" y="0"/>
                    <a:pt x="139700" y="2540"/>
                    <a:pt x="144780" y="8890"/>
                  </a:cubicBezTo>
                  <a:cubicBezTo>
                    <a:pt x="149860" y="16510"/>
                    <a:pt x="142240" y="43180"/>
                    <a:pt x="142240" y="43180"/>
                  </a:cubicBezTo>
                </a:path>
              </a:pathLst>
            </a:custGeom>
            <a:solidFill>
              <a:srgbClr val="1A1A1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937182" y="6995160"/>
            <a:ext cx="144780" cy="221933"/>
            <a:chOff x="0" y="0"/>
            <a:chExt cx="193040" cy="2959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49530"/>
              <a:ext cx="93980" cy="196850"/>
            </a:xfrm>
            <a:custGeom>
              <a:avLst/>
              <a:gdLst/>
              <a:ahLst/>
              <a:cxnLst/>
              <a:rect r="r" b="b" t="t" l="l"/>
              <a:pathLst>
                <a:path h="196850" w="93980">
                  <a:moveTo>
                    <a:pt x="93980" y="26670"/>
                  </a:moveTo>
                  <a:cubicBezTo>
                    <a:pt x="86360" y="138430"/>
                    <a:pt x="81280" y="153670"/>
                    <a:pt x="72390" y="157480"/>
                  </a:cubicBezTo>
                  <a:cubicBezTo>
                    <a:pt x="64770" y="162560"/>
                    <a:pt x="50800" y="160020"/>
                    <a:pt x="41910" y="152400"/>
                  </a:cubicBezTo>
                  <a:cubicBezTo>
                    <a:pt x="24130" y="137160"/>
                    <a:pt x="0" y="69850"/>
                    <a:pt x="3810" y="44450"/>
                  </a:cubicBezTo>
                  <a:cubicBezTo>
                    <a:pt x="6350" y="29210"/>
                    <a:pt x="17780" y="15240"/>
                    <a:pt x="26670" y="12700"/>
                  </a:cubicBezTo>
                  <a:cubicBezTo>
                    <a:pt x="35560" y="10160"/>
                    <a:pt x="50800" y="19050"/>
                    <a:pt x="58420" y="26670"/>
                  </a:cubicBezTo>
                  <a:cubicBezTo>
                    <a:pt x="66040" y="33020"/>
                    <a:pt x="68580" y="40640"/>
                    <a:pt x="72390" y="53340"/>
                  </a:cubicBezTo>
                  <a:cubicBezTo>
                    <a:pt x="78740" y="78740"/>
                    <a:pt x="88900" y="146050"/>
                    <a:pt x="81280" y="170180"/>
                  </a:cubicBezTo>
                  <a:cubicBezTo>
                    <a:pt x="78740" y="182880"/>
                    <a:pt x="71120" y="191770"/>
                    <a:pt x="63500" y="194310"/>
                  </a:cubicBezTo>
                  <a:cubicBezTo>
                    <a:pt x="55880" y="196850"/>
                    <a:pt x="44450" y="194310"/>
                    <a:pt x="39370" y="189230"/>
                  </a:cubicBezTo>
                  <a:cubicBezTo>
                    <a:pt x="34290" y="184150"/>
                    <a:pt x="30480" y="167640"/>
                    <a:pt x="33020" y="160020"/>
                  </a:cubicBezTo>
                  <a:cubicBezTo>
                    <a:pt x="35560" y="152400"/>
                    <a:pt x="45720" y="146050"/>
                    <a:pt x="52070" y="144780"/>
                  </a:cubicBezTo>
                  <a:cubicBezTo>
                    <a:pt x="59690" y="144780"/>
                    <a:pt x="76200" y="152400"/>
                    <a:pt x="80010" y="160020"/>
                  </a:cubicBezTo>
                  <a:cubicBezTo>
                    <a:pt x="82550" y="166370"/>
                    <a:pt x="78740" y="185420"/>
                    <a:pt x="72390" y="189230"/>
                  </a:cubicBezTo>
                  <a:cubicBezTo>
                    <a:pt x="66040" y="194310"/>
                    <a:pt x="44450" y="194310"/>
                    <a:pt x="35560" y="185420"/>
                  </a:cubicBezTo>
                  <a:cubicBezTo>
                    <a:pt x="22860" y="171450"/>
                    <a:pt x="26670" y="105410"/>
                    <a:pt x="27940" y="82550"/>
                  </a:cubicBezTo>
                  <a:cubicBezTo>
                    <a:pt x="29210" y="69850"/>
                    <a:pt x="27940" y="59690"/>
                    <a:pt x="33020" y="54610"/>
                  </a:cubicBezTo>
                  <a:cubicBezTo>
                    <a:pt x="38100" y="50800"/>
                    <a:pt x="52070" y="50800"/>
                    <a:pt x="59690" y="55880"/>
                  </a:cubicBezTo>
                  <a:cubicBezTo>
                    <a:pt x="69850" y="63500"/>
                    <a:pt x="82550" y="106680"/>
                    <a:pt x="76200" y="115570"/>
                  </a:cubicBezTo>
                  <a:cubicBezTo>
                    <a:pt x="71120" y="123190"/>
                    <a:pt x="46990" y="124460"/>
                    <a:pt x="39370" y="118110"/>
                  </a:cubicBezTo>
                  <a:cubicBezTo>
                    <a:pt x="27940" y="106680"/>
                    <a:pt x="34290" y="39370"/>
                    <a:pt x="44450" y="20320"/>
                  </a:cubicBezTo>
                  <a:cubicBezTo>
                    <a:pt x="50800" y="8890"/>
                    <a:pt x="63500" y="0"/>
                    <a:pt x="72390" y="1270"/>
                  </a:cubicBezTo>
                  <a:cubicBezTo>
                    <a:pt x="80010" y="2540"/>
                    <a:pt x="93980" y="26670"/>
                    <a:pt x="93980" y="26670"/>
                  </a:cubicBezTo>
                </a:path>
              </a:pathLst>
            </a:custGeom>
            <a:solidFill>
              <a:srgbClr val="1A1A1A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491356" y="330325"/>
            <a:ext cx="5579215" cy="9496536"/>
          </a:xfrm>
          <a:custGeom>
            <a:avLst/>
            <a:gdLst/>
            <a:ahLst/>
            <a:cxnLst/>
            <a:rect r="r" b="b" t="t" l="l"/>
            <a:pathLst>
              <a:path h="9496536" w="5579215">
                <a:moveTo>
                  <a:pt x="0" y="0"/>
                </a:moveTo>
                <a:lnTo>
                  <a:pt x="5579214" y="0"/>
                </a:lnTo>
                <a:lnTo>
                  <a:pt x="5579214" y="9496535"/>
                </a:lnTo>
                <a:lnTo>
                  <a:pt x="0" y="9496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05656" y="1453898"/>
            <a:ext cx="2488774" cy="3888273"/>
          </a:xfrm>
          <a:custGeom>
            <a:avLst/>
            <a:gdLst/>
            <a:ahLst/>
            <a:cxnLst/>
            <a:rect r="r" b="b" t="t" l="l"/>
            <a:pathLst>
              <a:path h="3888273" w="2488774">
                <a:moveTo>
                  <a:pt x="0" y="0"/>
                </a:moveTo>
                <a:lnTo>
                  <a:pt x="2488774" y="0"/>
                </a:lnTo>
                <a:lnTo>
                  <a:pt x="2488774" y="3888273"/>
                </a:lnTo>
                <a:lnTo>
                  <a:pt x="0" y="3888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21" t="-175951" r="-132350" b="-6094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8592" y="881946"/>
            <a:ext cx="9804894" cy="9849697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709340" y="3267288"/>
            <a:ext cx="872839" cy="872839"/>
          </a:xfrm>
          <a:custGeom>
            <a:avLst/>
            <a:gdLst/>
            <a:ahLst/>
            <a:cxnLst/>
            <a:rect r="r" b="b" t="t" l="l"/>
            <a:pathLst>
              <a:path h="872839" w="872839">
                <a:moveTo>
                  <a:pt x="0" y="0"/>
                </a:moveTo>
                <a:lnTo>
                  <a:pt x="872839" y="0"/>
                </a:lnTo>
                <a:lnTo>
                  <a:pt x="872839" y="872839"/>
                </a:lnTo>
                <a:lnTo>
                  <a:pt x="0" y="872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57397" y="4790485"/>
            <a:ext cx="651649" cy="706030"/>
          </a:xfrm>
          <a:custGeom>
            <a:avLst/>
            <a:gdLst/>
            <a:ahLst/>
            <a:cxnLst/>
            <a:rect r="r" b="b" t="t" l="l"/>
            <a:pathLst>
              <a:path h="706030" w="651649">
                <a:moveTo>
                  <a:pt x="0" y="0"/>
                </a:moveTo>
                <a:lnTo>
                  <a:pt x="651650" y="0"/>
                </a:lnTo>
                <a:lnTo>
                  <a:pt x="651650" y="706030"/>
                </a:lnTo>
                <a:lnTo>
                  <a:pt x="0" y="706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981" t="-17260" r="-22174" b="-167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78552" y="5806794"/>
            <a:ext cx="713965" cy="713965"/>
          </a:xfrm>
          <a:custGeom>
            <a:avLst/>
            <a:gdLst/>
            <a:ahLst/>
            <a:cxnLst/>
            <a:rect r="r" b="b" t="t" l="l"/>
            <a:pathLst>
              <a:path h="713965" w="713965">
                <a:moveTo>
                  <a:pt x="0" y="0"/>
                </a:moveTo>
                <a:lnTo>
                  <a:pt x="713966" y="0"/>
                </a:lnTo>
                <a:lnTo>
                  <a:pt x="713966" y="713965"/>
                </a:lnTo>
                <a:lnTo>
                  <a:pt x="0" y="713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2101" y="6482990"/>
            <a:ext cx="786451" cy="786451"/>
          </a:xfrm>
          <a:custGeom>
            <a:avLst/>
            <a:gdLst/>
            <a:ahLst/>
            <a:cxnLst/>
            <a:rect r="r" b="b" t="t" l="l"/>
            <a:pathLst>
              <a:path h="786451" w="786451">
                <a:moveTo>
                  <a:pt x="0" y="0"/>
                </a:moveTo>
                <a:lnTo>
                  <a:pt x="786451" y="0"/>
                </a:lnTo>
                <a:lnTo>
                  <a:pt x="786451" y="786451"/>
                </a:lnTo>
                <a:lnTo>
                  <a:pt x="0" y="786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14500" y="413385"/>
            <a:ext cx="8410972" cy="113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b="true" sz="6599" u="sng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Competitor Analysis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68524" y="3109575"/>
            <a:ext cx="8316953" cy="3054201"/>
            <a:chOff x="0" y="0"/>
            <a:chExt cx="3428439" cy="12590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8439" cy="1259012"/>
            </a:xfrm>
            <a:custGeom>
              <a:avLst/>
              <a:gdLst/>
              <a:ahLst/>
              <a:cxnLst/>
              <a:rect r="r" b="b" t="t" l="l"/>
              <a:pathLst>
                <a:path h="1259012" w="3428439">
                  <a:moveTo>
                    <a:pt x="46543" y="0"/>
                  </a:moveTo>
                  <a:lnTo>
                    <a:pt x="3381896" y="0"/>
                  </a:lnTo>
                  <a:cubicBezTo>
                    <a:pt x="3407601" y="0"/>
                    <a:pt x="3428439" y="20838"/>
                    <a:pt x="3428439" y="46543"/>
                  </a:cubicBezTo>
                  <a:lnTo>
                    <a:pt x="3428439" y="1212469"/>
                  </a:lnTo>
                  <a:cubicBezTo>
                    <a:pt x="3428439" y="1238174"/>
                    <a:pt x="3407601" y="1259012"/>
                    <a:pt x="3381896" y="1259012"/>
                  </a:cubicBezTo>
                  <a:lnTo>
                    <a:pt x="46543" y="1259012"/>
                  </a:lnTo>
                  <a:cubicBezTo>
                    <a:pt x="20838" y="1259012"/>
                    <a:pt x="0" y="1238174"/>
                    <a:pt x="0" y="1212469"/>
                  </a:cubicBezTo>
                  <a:lnTo>
                    <a:pt x="0" y="46543"/>
                  </a:lnTo>
                  <a:cubicBezTo>
                    <a:pt x="0" y="20838"/>
                    <a:pt x="20838" y="0"/>
                    <a:pt x="46543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428439" cy="1287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68524" y="6520759"/>
            <a:ext cx="7590776" cy="2307162"/>
            <a:chOff x="0" y="0"/>
            <a:chExt cx="3129093" cy="9510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29093" cy="951065"/>
            </a:xfrm>
            <a:custGeom>
              <a:avLst/>
              <a:gdLst/>
              <a:ahLst/>
              <a:cxnLst/>
              <a:rect r="r" b="b" t="t" l="l"/>
              <a:pathLst>
                <a:path h="951065" w="3129093">
                  <a:moveTo>
                    <a:pt x="50996" y="0"/>
                  </a:moveTo>
                  <a:lnTo>
                    <a:pt x="3078097" y="0"/>
                  </a:lnTo>
                  <a:cubicBezTo>
                    <a:pt x="3091622" y="0"/>
                    <a:pt x="3104593" y="5373"/>
                    <a:pt x="3114156" y="14936"/>
                  </a:cubicBezTo>
                  <a:cubicBezTo>
                    <a:pt x="3123720" y="24500"/>
                    <a:pt x="3129093" y="37471"/>
                    <a:pt x="3129093" y="50996"/>
                  </a:cubicBezTo>
                  <a:lnTo>
                    <a:pt x="3129093" y="900070"/>
                  </a:lnTo>
                  <a:cubicBezTo>
                    <a:pt x="3129093" y="928234"/>
                    <a:pt x="3106261" y="951065"/>
                    <a:pt x="3078097" y="951065"/>
                  </a:cubicBezTo>
                  <a:lnTo>
                    <a:pt x="50996" y="951065"/>
                  </a:lnTo>
                  <a:cubicBezTo>
                    <a:pt x="22831" y="951065"/>
                    <a:pt x="0" y="928234"/>
                    <a:pt x="0" y="900070"/>
                  </a:cubicBezTo>
                  <a:lnTo>
                    <a:pt x="0" y="50996"/>
                  </a:lnTo>
                  <a:cubicBezTo>
                    <a:pt x="0" y="22831"/>
                    <a:pt x="22831" y="0"/>
                    <a:pt x="50996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129093" cy="979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836834" y="2302988"/>
            <a:ext cx="8148642" cy="641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797" u="sng" b="true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Why morning routine apps fail:</a:t>
            </a:r>
          </a:p>
          <a:p>
            <a:pPr algn="l">
              <a:lnSpc>
                <a:spcPts val="4215"/>
              </a:lnSpc>
            </a:pPr>
          </a:p>
          <a:p>
            <a:pPr algn="l" marL="819867" indent="-409933" lvl="1">
              <a:lnSpc>
                <a:spcPts val="4215"/>
              </a:lnSpc>
              <a:buFont typeface="Arial"/>
              <a:buChar char="•"/>
            </a:pPr>
            <a:r>
              <a:rPr lang="en-US" sz="379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Not enough enforcement, users fail to adhere to routine</a:t>
            </a:r>
          </a:p>
          <a:p>
            <a:pPr algn="l">
              <a:lnSpc>
                <a:spcPts val="4215"/>
              </a:lnSpc>
            </a:pPr>
            <a:r>
              <a:rPr lang="en-US" sz="3797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AND</a:t>
            </a:r>
          </a:p>
          <a:p>
            <a:pPr algn="l" marL="819867" indent="-409933" lvl="1">
              <a:lnSpc>
                <a:spcPts val="4215"/>
              </a:lnSpc>
              <a:buFont typeface="Arial"/>
              <a:buChar char="•"/>
            </a:pPr>
            <a:r>
              <a:rPr lang="en-US" sz="379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Not enough reward for starting, users easily demotivated</a:t>
            </a:r>
          </a:p>
          <a:p>
            <a:pPr algn="l">
              <a:lnSpc>
                <a:spcPts val="4215"/>
              </a:lnSpc>
            </a:pPr>
          </a:p>
          <a:p>
            <a:pPr algn="l">
              <a:lnSpc>
                <a:spcPts val="4215"/>
              </a:lnSpc>
            </a:pPr>
            <a:r>
              <a:rPr lang="en-US" sz="3797" u="sng" b="true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Barriers to Entry:</a:t>
            </a:r>
          </a:p>
          <a:p>
            <a:pPr algn="l" marL="819867" indent="-409933" lvl="1">
              <a:lnSpc>
                <a:spcPts val="4215"/>
              </a:lnSpc>
              <a:buFont typeface="Arial"/>
              <a:buChar char="•"/>
            </a:pPr>
            <a:r>
              <a:rPr lang="en-US" sz="379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 locking technology for Android system</a:t>
            </a:r>
          </a:p>
          <a:p>
            <a:pPr algn="l" marL="819867" indent="-409933" lvl="1">
              <a:lnSpc>
                <a:spcPts val="4215"/>
              </a:lnSpc>
              <a:buFont typeface="Arial"/>
              <a:buChar char="•"/>
            </a:pPr>
            <a:r>
              <a:rPr lang="en-US" sz="379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Building on network effects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522164" y="2140904"/>
            <a:ext cx="795645" cy="795645"/>
          </a:xfrm>
          <a:custGeom>
            <a:avLst/>
            <a:gdLst/>
            <a:ahLst/>
            <a:cxnLst/>
            <a:rect r="r" b="b" t="t" l="l"/>
            <a:pathLst>
              <a:path h="795645" w="795645">
                <a:moveTo>
                  <a:pt x="0" y="0"/>
                </a:moveTo>
                <a:lnTo>
                  <a:pt x="795644" y="0"/>
                </a:lnTo>
                <a:lnTo>
                  <a:pt x="795644" y="795644"/>
                </a:lnTo>
                <a:lnTo>
                  <a:pt x="0" y="79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29913" y="7231341"/>
            <a:ext cx="910828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STREAKS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64085" y="6482659"/>
            <a:ext cx="94290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HABITICA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51050" y="5533109"/>
            <a:ext cx="106434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FABULOUS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66409" y="4102027"/>
            <a:ext cx="115870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ROUTINERY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57056" y="2953683"/>
            <a:ext cx="92586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CHIMERA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1777" y="1211905"/>
            <a:ext cx="1646080" cy="16460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AB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60240" y="1202380"/>
            <a:ext cx="1646080" cy="16460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00193" y="1211905"/>
            <a:ext cx="1646080" cy="164608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836352" y="1028700"/>
            <a:ext cx="2046594" cy="2046594"/>
          </a:xfrm>
          <a:custGeom>
            <a:avLst/>
            <a:gdLst/>
            <a:ahLst/>
            <a:cxnLst/>
            <a:rect r="r" b="b" t="t" l="l"/>
            <a:pathLst>
              <a:path h="2046594" w="2046594">
                <a:moveTo>
                  <a:pt x="2046593" y="0"/>
                </a:moveTo>
                <a:lnTo>
                  <a:pt x="0" y="0"/>
                </a:lnTo>
                <a:lnTo>
                  <a:pt x="0" y="2046594"/>
                </a:lnTo>
                <a:lnTo>
                  <a:pt x="2046593" y="2046594"/>
                </a:lnTo>
                <a:lnTo>
                  <a:pt x="20465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353205" y="3489397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3" y="0"/>
                </a:lnTo>
                <a:lnTo>
                  <a:pt x="1548133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10800000">
            <a:off x="-25355" y="4554383"/>
            <a:ext cx="2426344" cy="873484"/>
          </a:xfrm>
          <a:custGeom>
            <a:avLst/>
            <a:gdLst/>
            <a:ahLst/>
            <a:cxnLst/>
            <a:rect r="r" b="b" t="t" l="l"/>
            <a:pathLst>
              <a:path h="873484" w="2426344">
                <a:moveTo>
                  <a:pt x="2426344" y="0"/>
                </a:moveTo>
                <a:lnTo>
                  <a:pt x="0" y="0"/>
                </a:lnTo>
                <a:lnTo>
                  <a:pt x="0" y="873484"/>
                </a:lnTo>
                <a:lnTo>
                  <a:pt x="2426344" y="873484"/>
                </a:lnTo>
                <a:lnTo>
                  <a:pt x="242634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561007" y="3511824"/>
            <a:ext cx="2938145" cy="4770158"/>
            <a:chOff x="0" y="0"/>
            <a:chExt cx="773832" cy="12563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3832" cy="1256338"/>
            </a:xfrm>
            <a:custGeom>
              <a:avLst/>
              <a:gdLst/>
              <a:ahLst/>
              <a:cxnLst/>
              <a:rect r="r" b="b" t="t" l="l"/>
              <a:pathLst>
                <a:path h="1256338" w="773832">
                  <a:moveTo>
                    <a:pt x="131748" y="0"/>
                  </a:moveTo>
                  <a:lnTo>
                    <a:pt x="642084" y="0"/>
                  </a:lnTo>
                  <a:cubicBezTo>
                    <a:pt x="677026" y="0"/>
                    <a:pt x="710537" y="13881"/>
                    <a:pt x="735244" y="38588"/>
                  </a:cubicBezTo>
                  <a:cubicBezTo>
                    <a:pt x="759952" y="63296"/>
                    <a:pt x="773832" y="96807"/>
                    <a:pt x="773832" y="131748"/>
                  </a:cubicBezTo>
                  <a:lnTo>
                    <a:pt x="773832" y="1124589"/>
                  </a:lnTo>
                  <a:cubicBezTo>
                    <a:pt x="773832" y="1159531"/>
                    <a:pt x="759952" y="1193042"/>
                    <a:pt x="735244" y="1217750"/>
                  </a:cubicBezTo>
                  <a:cubicBezTo>
                    <a:pt x="710537" y="1242457"/>
                    <a:pt x="677026" y="1256338"/>
                    <a:pt x="642084" y="1256338"/>
                  </a:cubicBezTo>
                  <a:lnTo>
                    <a:pt x="131748" y="1256338"/>
                  </a:lnTo>
                  <a:cubicBezTo>
                    <a:pt x="96807" y="1256338"/>
                    <a:pt x="63296" y="1242457"/>
                    <a:pt x="38588" y="1217750"/>
                  </a:cubicBezTo>
                  <a:cubicBezTo>
                    <a:pt x="13881" y="1193042"/>
                    <a:pt x="0" y="1159531"/>
                    <a:pt x="0" y="1124589"/>
                  </a:cubicBezTo>
                  <a:lnTo>
                    <a:pt x="0" y="131748"/>
                  </a:lnTo>
                  <a:cubicBezTo>
                    <a:pt x="0" y="96807"/>
                    <a:pt x="13881" y="63296"/>
                    <a:pt x="38588" y="38588"/>
                  </a:cubicBezTo>
                  <a:cubicBezTo>
                    <a:pt x="63296" y="13881"/>
                    <a:pt x="96807" y="0"/>
                    <a:pt x="131748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773832" cy="1284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37749" y="3511824"/>
            <a:ext cx="2891061" cy="5200303"/>
            <a:chOff x="0" y="0"/>
            <a:chExt cx="761432" cy="13696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61432" cy="1369627"/>
            </a:xfrm>
            <a:custGeom>
              <a:avLst/>
              <a:gdLst/>
              <a:ahLst/>
              <a:cxnLst/>
              <a:rect r="r" b="b" t="t" l="l"/>
              <a:pathLst>
                <a:path h="1369627" w="761432">
                  <a:moveTo>
                    <a:pt x="133894" y="0"/>
                  </a:moveTo>
                  <a:lnTo>
                    <a:pt x="627538" y="0"/>
                  </a:lnTo>
                  <a:cubicBezTo>
                    <a:pt x="701485" y="0"/>
                    <a:pt x="761432" y="59946"/>
                    <a:pt x="761432" y="133894"/>
                  </a:cubicBezTo>
                  <a:lnTo>
                    <a:pt x="761432" y="1235733"/>
                  </a:lnTo>
                  <a:cubicBezTo>
                    <a:pt x="761432" y="1271244"/>
                    <a:pt x="747325" y="1305300"/>
                    <a:pt x="722215" y="1330410"/>
                  </a:cubicBezTo>
                  <a:cubicBezTo>
                    <a:pt x="697105" y="1355520"/>
                    <a:pt x="663049" y="1369627"/>
                    <a:pt x="627538" y="1369627"/>
                  </a:cubicBezTo>
                  <a:lnTo>
                    <a:pt x="133894" y="1369627"/>
                  </a:lnTo>
                  <a:cubicBezTo>
                    <a:pt x="59946" y="1369627"/>
                    <a:pt x="0" y="1309681"/>
                    <a:pt x="0" y="1235733"/>
                  </a:cubicBezTo>
                  <a:lnTo>
                    <a:pt x="0" y="133894"/>
                  </a:lnTo>
                  <a:cubicBezTo>
                    <a:pt x="0" y="59946"/>
                    <a:pt x="59946" y="0"/>
                    <a:pt x="13389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761432" cy="1417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5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7F7F7"/>
                  </a:solidFill>
                  <a:latin typeface="Inter"/>
                  <a:ea typeface="Inter"/>
                  <a:cs typeface="Inter"/>
                  <a:sym typeface="Inter"/>
                </a:rPr>
                <a:t>L</a:t>
              </a:r>
              <a:r>
                <a:rPr lang="en-US" sz="2399">
                  <a:solidFill>
                    <a:srgbClr val="F7F7F7"/>
                  </a:solidFill>
                  <a:latin typeface="Inter"/>
                  <a:ea typeface="Inter"/>
                  <a:cs typeface="Inter"/>
                  <a:sym typeface="Inter"/>
                </a:rPr>
                <a:t>aunch within RC4</a:t>
              </a:r>
            </a:p>
            <a:p>
              <a:pPr algn="l" marL="518155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7F7F7"/>
                  </a:solidFill>
                  <a:latin typeface="Inter"/>
                  <a:ea typeface="Inter"/>
                  <a:cs typeface="Inter"/>
                  <a:sym typeface="Inter"/>
                </a:rPr>
                <a:t>Improve on UI/UX, basic features</a:t>
              </a:r>
            </a:p>
            <a:p>
              <a:pPr algn="l" marL="518155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7F7F7"/>
                  </a:solidFill>
                  <a:latin typeface="Inter"/>
                  <a:ea typeface="Inter"/>
                  <a:cs typeface="Inter"/>
                  <a:sym typeface="Inter"/>
                </a:rPr>
                <a:t>Build a waitlist of committed early adopters</a:t>
              </a:r>
            </a:p>
            <a:p>
              <a:pPr algn="l" marL="518155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7F7F7"/>
                  </a:solidFill>
                  <a:latin typeface="Inter"/>
                  <a:ea typeface="Inter"/>
                  <a:cs typeface="Inter"/>
                  <a:sym typeface="Inter"/>
                </a:rPr>
                <a:t>Obtain funding from NUS accelerator programs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66936" y="3511824"/>
            <a:ext cx="3269951" cy="3523904"/>
            <a:chOff x="0" y="0"/>
            <a:chExt cx="861222" cy="9281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1222" cy="928106"/>
            </a:xfrm>
            <a:custGeom>
              <a:avLst/>
              <a:gdLst/>
              <a:ahLst/>
              <a:cxnLst/>
              <a:rect r="r" b="b" t="t" l="l"/>
              <a:pathLst>
                <a:path h="928106" w="861222">
                  <a:moveTo>
                    <a:pt x="118380" y="0"/>
                  </a:moveTo>
                  <a:lnTo>
                    <a:pt x="742842" y="0"/>
                  </a:lnTo>
                  <a:cubicBezTo>
                    <a:pt x="774238" y="0"/>
                    <a:pt x="804349" y="12472"/>
                    <a:pt x="826549" y="34673"/>
                  </a:cubicBezTo>
                  <a:cubicBezTo>
                    <a:pt x="848750" y="56873"/>
                    <a:pt x="861222" y="86983"/>
                    <a:pt x="861222" y="118380"/>
                  </a:cubicBezTo>
                  <a:lnTo>
                    <a:pt x="861222" y="809727"/>
                  </a:lnTo>
                  <a:cubicBezTo>
                    <a:pt x="861222" y="841123"/>
                    <a:pt x="848750" y="871233"/>
                    <a:pt x="826549" y="893434"/>
                  </a:cubicBezTo>
                  <a:cubicBezTo>
                    <a:pt x="804349" y="915634"/>
                    <a:pt x="774238" y="928106"/>
                    <a:pt x="742842" y="928106"/>
                  </a:cubicBezTo>
                  <a:lnTo>
                    <a:pt x="118380" y="928106"/>
                  </a:lnTo>
                  <a:cubicBezTo>
                    <a:pt x="86983" y="928106"/>
                    <a:pt x="56873" y="915634"/>
                    <a:pt x="34673" y="893434"/>
                  </a:cubicBezTo>
                  <a:cubicBezTo>
                    <a:pt x="12472" y="871233"/>
                    <a:pt x="0" y="841123"/>
                    <a:pt x="0" y="809727"/>
                  </a:cubicBezTo>
                  <a:lnTo>
                    <a:pt x="0" y="118380"/>
                  </a:lnTo>
                  <a:cubicBezTo>
                    <a:pt x="0" y="86983"/>
                    <a:pt x="12472" y="56873"/>
                    <a:pt x="34673" y="34673"/>
                  </a:cubicBezTo>
                  <a:cubicBezTo>
                    <a:pt x="56873" y="12472"/>
                    <a:pt x="86983" y="0"/>
                    <a:pt x="11838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61222" cy="975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Start monetisation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Scale on marketing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AI-personalised routines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Additional content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Target B2G/B markets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87817" y="3390182"/>
            <a:ext cx="418575" cy="1183251"/>
          </a:xfrm>
          <a:custGeom>
            <a:avLst/>
            <a:gdLst/>
            <a:ahLst/>
            <a:cxnLst/>
            <a:rect r="r" b="b" t="t" l="l"/>
            <a:pathLst>
              <a:path h="1183251" w="418575">
                <a:moveTo>
                  <a:pt x="0" y="0"/>
                </a:moveTo>
                <a:lnTo>
                  <a:pt x="418575" y="0"/>
                </a:lnTo>
                <a:lnTo>
                  <a:pt x="418575" y="1183251"/>
                </a:lnTo>
                <a:lnTo>
                  <a:pt x="0" y="11832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138252" y="1897152"/>
            <a:ext cx="1893130" cy="41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242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SUMMER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41160" y="1695748"/>
            <a:ext cx="1395353" cy="90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b="true" sz="261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AFTER SEM 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37733" y="1702782"/>
            <a:ext cx="1691093" cy="85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3"/>
              </a:lnSpc>
            </a:pPr>
            <a:r>
              <a:rPr lang="en-US" b="true" sz="2495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SEM 1 START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18191" y="2885177"/>
            <a:ext cx="3318684" cy="53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49" u="sng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MVP Launch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37285" y="2942751"/>
            <a:ext cx="3456660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 u="sng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Beta Launch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26332" y="2939576"/>
            <a:ext cx="326995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 u="sng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Growth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63914" y="2078217"/>
            <a:ext cx="4637431" cy="60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b="true" sz="3500" u="sng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Monetisation Models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42310" y="3732692"/>
            <a:ext cx="2885016" cy="41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Develop Core Features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Leverage NOC MY startup ecosystem for mentorship, validation, iteration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 Branding and Presence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-10800000">
            <a:off x="10900526" y="1028700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3" y="0"/>
                </a:lnTo>
                <a:lnTo>
                  <a:pt x="1548133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800000">
            <a:off x="12421770" y="1028700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2" y="0"/>
                </a:lnTo>
                <a:lnTo>
                  <a:pt x="1548132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0800000">
            <a:off x="13477359" y="1028700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2" y="0"/>
                </a:lnTo>
                <a:lnTo>
                  <a:pt x="1548132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15025491" y="1028700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2" y="0"/>
                </a:lnTo>
                <a:lnTo>
                  <a:pt x="1548132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0800000">
            <a:off x="16546734" y="1028700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3" y="0"/>
                </a:lnTo>
                <a:lnTo>
                  <a:pt x="1548133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17602323" y="1028700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3" y="0"/>
                </a:lnTo>
                <a:lnTo>
                  <a:pt x="1548133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10800000">
            <a:off x="3882945" y="1028700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3" y="0"/>
                </a:lnTo>
                <a:lnTo>
                  <a:pt x="1548133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10800000">
            <a:off x="5440880" y="1028700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2" y="0"/>
                </a:lnTo>
                <a:lnTo>
                  <a:pt x="1548132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800000">
            <a:off x="6975478" y="1028700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3" y="0"/>
                </a:lnTo>
                <a:lnTo>
                  <a:pt x="1548133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1" id="41"/>
          <p:cNvSpPr/>
          <p:nvPr/>
        </p:nvSpPr>
        <p:spPr>
          <a:xfrm>
            <a:off x="5774975" y="1572440"/>
            <a:ext cx="0" cy="882675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-10800000">
            <a:off x="8519879" y="1028700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2" y="0"/>
                </a:lnTo>
                <a:lnTo>
                  <a:pt x="1548132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10800000">
            <a:off x="9698624" y="1028700"/>
            <a:ext cx="1548132" cy="581840"/>
          </a:xfrm>
          <a:custGeom>
            <a:avLst/>
            <a:gdLst/>
            <a:ahLst/>
            <a:cxnLst/>
            <a:rect r="r" b="b" t="t" l="l"/>
            <a:pathLst>
              <a:path h="581840" w="1548132">
                <a:moveTo>
                  <a:pt x="0" y="0"/>
                </a:moveTo>
                <a:lnTo>
                  <a:pt x="1548132" y="0"/>
                </a:lnTo>
                <a:lnTo>
                  <a:pt x="1548132" y="581840"/>
                </a:lnTo>
                <a:lnTo>
                  <a:pt x="0" y="58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H="true">
            <a:off x="9285985" y="1572485"/>
            <a:ext cx="26474" cy="1114964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12658209" y="1572440"/>
            <a:ext cx="0" cy="1051138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218380" y="188440"/>
            <a:ext cx="1908892" cy="1863557"/>
          </a:xfrm>
          <a:custGeom>
            <a:avLst/>
            <a:gdLst/>
            <a:ahLst/>
            <a:cxnLst/>
            <a:rect r="r" b="b" t="t" l="l"/>
            <a:pathLst>
              <a:path h="1863557" w="1908892">
                <a:moveTo>
                  <a:pt x="0" y="0"/>
                </a:moveTo>
                <a:lnTo>
                  <a:pt x="1908891" y="0"/>
                </a:lnTo>
                <a:lnTo>
                  <a:pt x="1908891" y="1863557"/>
                </a:lnTo>
                <a:lnTo>
                  <a:pt x="0" y="1863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216" r="0" b="-1216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2782034" y="2838354"/>
            <a:ext cx="2700596" cy="6038503"/>
            <a:chOff x="0" y="0"/>
            <a:chExt cx="639993" cy="143101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39993" cy="1431018"/>
            </a:xfrm>
            <a:custGeom>
              <a:avLst/>
              <a:gdLst/>
              <a:ahLst/>
              <a:cxnLst/>
              <a:rect r="r" b="b" t="t" l="l"/>
              <a:pathLst>
                <a:path h="1431018" w="639993">
                  <a:moveTo>
                    <a:pt x="143337" y="0"/>
                  </a:moveTo>
                  <a:lnTo>
                    <a:pt x="496656" y="0"/>
                  </a:lnTo>
                  <a:cubicBezTo>
                    <a:pt x="575819" y="0"/>
                    <a:pt x="639993" y="64174"/>
                    <a:pt x="639993" y="143337"/>
                  </a:cubicBezTo>
                  <a:lnTo>
                    <a:pt x="639993" y="1287680"/>
                  </a:lnTo>
                  <a:cubicBezTo>
                    <a:pt x="639993" y="1366843"/>
                    <a:pt x="575819" y="1431018"/>
                    <a:pt x="496656" y="1431018"/>
                  </a:cubicBezTo>
                  <a:lnTo>
                    <a:pt x="143337" y="1431018"/>
                  </a:lnTo>
                  <a:cubicBezTo>
                    <a:pt x="64174" y="1431018"/>
                    <a:pt x="0" y="1366843"/>
                    <a:pt x="0" y="1287680"/>
                  </a:cubicBezTo>
                  <a:lnTo>
                    <a:pt x="0" y="143337"/>
                  </a:lnTo>
                  <a:cubicBezTo>
                    <a:pt x="0" y="64174"/>
                    <a:pt x="64174" y="0"/>
                    <a:pt x="143337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639993" cy="1478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 u="sng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B2C</a:t>
              </a:r>
            </a:p>
            <a:p>
              <a:pPr algn="l" marL="518155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Freemium model: Core app features free, paid subscriptions ($4.99/month) for premium features</a:t>
              </a:r>
            </a:p>
            <a:p>
              <a:pPr algn="l" marL="518155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In-app purchases: Cosmetics, “freeze” streaks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5530254" y="2848460"/>
            <a:ext cx="2700596" cy="3104803"/>
            <a:chOff x="0" y="0"/>
            <a:chExt cx="639993" cy="73578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39993" cy="735783"/>
            </a:xfrm>
            <a:custGeom>
              <a:avLst/>
              <a:gdLst/>
              <a:ahLst/>
              <a:cxnLst/>
              <a:rect r="r" b="b" t="t" l="l"/>
              <a:pathLst>
                <a:path h="735783" w="639993">
                  <a:moveTo>
                    <a:pt x="143337" y="0"/>
                  </a:moveTo>
                  <a:lnTo>
                    <a:pt x="496656" y="0"/>
                  </a:lnTo>
                  <a:cubicBezTo>
                    <a:pt x="575819" y="0"/>
                    <a:pt x="639993" y="64174"/>
                    <a:pt x="639993" y="143337"/>
                  </a:cubicBezTo>
                  <a:lnTo>
                    <a:pt x="639993" y="592446"/>
                  </a:lnTo>
                  <a:cubicBezTo>
                    <a:pt x="639993" y="630461"/>
                    <a:pt x="624892" y="666920"/>
                    <a:pt x="598011" y="693800"/>
                  </a:cubicBezTo>
                  <a:cubicBezTo>
                    <a:pt x="571130" y="720681"/>
                    <a:pt x="534671" y="735783"/>
                    <a:pt x="496656" y="735783"/>
                  </a:cubicBezTo>
                  <a:lnTo>
                    <a:pt x="143337" y="735783"/>
                  </a:lnTo>
                  <a:cubicBezTo>
                    <a:pt x="64174" y="735783"/>
                    <a:pt x="0" y="671609"/>
                    <a:pt x="0" y="592446"/>
                  </a:cubicBezTo>
                  <a:lnTo>
                    <a:pt x="0" y="143337"/>
                  </a:lnTo>
                  <a:cubicBezTo>
                    <a:pt x="0" y="64174"/>
                    <a:pt x="64174" y="0"/>
                    <a:pt x="143337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639993" cy="783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 u="sng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B2B/G</a:t>
              </a:r>
            </a:p>
            <a:p>
              <a:pPr algn="l" marL="518155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Integ</a:t>
              </a:r>
              <a:r>
                <a:rPr lang="en-US" sz="23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rate with hobby platforms</a:t>
              </a:r>
            </a:p>
            <a:p>
              <a:pPr algn="l" marL="518155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Government health initiatives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18011" y="457211"/>
            <a:ext cx="3869332" cy="102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1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10k Funds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53840" y="1659177"/>
            <a:ext cx="7797676" cy="7383163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3567" y="89518"/>
          <a:ext cx="11262818" cy="10197482"/>
        </p:xfrm>
        <a:graphic>
          <a:graphicData uri="http://schemas.openxmlformats.org/drawingml/2006/table">
            <a:tbl>
              <a:tblPr/>
              <a:tblGrid>
                <a:gridCol w="2365807"/>
                <a:gridCol w="1954126"/>
                <a:gridCol w="6942884"/>
              </a:tblGrid>
              <a:tr h="10767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7F7F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Reserves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396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7F7F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$3000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7F7F7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Unforseen costs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54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Interns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$3000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2 Interns X $500/Month </a:t>
                      </a: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X 3 Months (when needed)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08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A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$50 x 10 testers for 2 months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9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7F7F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Operational</a:t>
                      </a: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F7F7F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Costs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8BB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Server Costs: $500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API Costs: $250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Domain Costs: $100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Misc Costs: $150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7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Consulting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F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Legal, Finance, Accounting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58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356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Sponsorships</a:t>
                      </a: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: Singaporean Student Influencers 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b="true" sz="2499" u="sng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Advertisements</a:t>
                      </a: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: App Store, Instagram Ads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2194" y="3550564"/>
            <a:ext cx="2690988" cy="5705558"/>
            <a:chOff x="0" y="0"/>
            <a:chExt cx="708737" cy="1502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8737" cy="1502698"/>
            </a:xfrm>
            <a:custGeom>
              <a:avLst/>
              <a:gdLst/>
              <a:ahLst/>
              <a:cxnLst/>
              <a:rect r="r" b="b" t="t" l="l"/>
              <a:pathLst>
                <a:path h="1502698" w="708737">
                  <a:moveTo>
                    <a:pt x="143849" y="0"/>
                  </a:moveTo>
                  <a:lnTo>
                    <a:pt x="564888" y="0"/>
                  </a:lnTo>
                  <a:cubicBezTo>
                    <a:pt x="603040" y="0"/>
                    <a:pt x="639628" y="15155"/>
                    <a:pt x="666605" y="42132"/>
                  </a:cubicBezTo>
                  <a:cubicBezTo>
                    <a:pt x="693582" y="69109"/>
                    <a:pt x="708737" y="105698"/>
                    <a:pt x="708737" y="143849"/>
                  </a:cubicBezTo>
                  <a:lnTo>
                    <a:pt x="708737" y="1358849"/>
                  </a:lnTo>
                  <a:cubicBezTo>
                    <a:pt x="708737" y="1438295"/>
                    <a:pt x="644334" y="1502698"/>
                    <a:pt x="564888" y="1502698"/>
                  </a:cubicBezTo>
                  <a:lnTo>
                    <a:pt x="143849" y="1502698"/>
                  </a:lnTo>
                  <a:cubicBezTo>
                    <a:pt x="64403" y="1502698"/>
                    <a:pt x="0" y="1438295"/>
                    <a:pt x="0" y="1358849"/>
                  </a:cubicBezTo>
                  <a:lnTo>
                    <a:pt x="0" y="143849"/>
                  </a:lnTo>
                  <a:cubicBezTo>
                    <a:pt x="0" y="64403"/>
                    <a:pt x="64403" y="0"/>
                    <a:pt x="143849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08737" cy="1531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7590" y="3416184"/>
            <a:ext cx="3143405" cy="314340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4532474" y="3550564"/>
            <a:ext cx="2730698" cy="5678762"/>
            <a:chOff x="0" y="0"/>
            <a:chExt cx="719196" cy="1495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9196" cy="1495641"/>
            </a:xfrm>
            <a:custGeom>
              <a:avLst/>
              <a:gdLst/>
              <a:ahLst/>
              <a:cxnLst/>
              <a:rect r="r" b="b" t="t" l="l"/>
              <a:pathLst>
                <a:path h="1495641" w="719196">
                  <a:moveTo>
                    <a:pt x="141757" y="0"/>
                  </a:moveTo>
                  <a:lnTo>
                    <a:pt x="577439" y="0"/>
                  </a:lnTo>
                  <a:cubicBezTo>
                    <a:pt x="655729" y="0"/>
                    <a:pt x="719196" y="63467"/>
                    <a:pt x="719196" y="141757"/>
                  </a:cubicBezTo>
                  <a:lnTo>
                    <a:pt x="719196" y="1353884"/>
                  </a:lnTo>
                  <a:cubicBezTo>
                    <a:pt x="719196" y="1432174"/>
                    <a:pt x="655729" y="1495641"/>
                    <a:pt x="577439" y="1495641"/>
                  </a:cubicBezTo>
                  <a:lnTo>
                    <a:pt x="141757" y="1495641"/>
                  </a:lnTo>
                  <a:cubicBezTo>
                    <a:pt x="63467" y="1495641"/>
                    <a:pt x="0" y="1432174"/>
                    <a:pt x="0" y="1353884"/>
                  </a:cubicBezTo>
                  <a:lnTo>
                    <a:pt x="0" y="141757"/>
                  </a:lnTo>
                  <a:cubicBezTo>
                    <a:pt x="0" y="63467"/>
                    <a:pt x="63467" y="0"/>
                    <a:pt x="141757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719196" cy="1524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37025" y="3389603"/>
            <a:ext cx="3114685" cy="3114685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1190380" y="3560463"/>
            <a:ext cx="2705171" cy="5734532"/>
            <a:chOff x="0" y="0"/>
            <a:chExt cx="712473" cy="15103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2473" cy="1510330"/>
            </a:xfrm>
            <a:custGeom>
              <a:avLst/>
              <a:gdLst/>
              <a:ahLst/>
              <a:cxnLst/>
              <a:rect r="r" b="b" t="t" l="l"/>
              <a:pathLst>
                <a:path h="1510330" w="712473">
                  <a:moveTo>
                    <a:pt x="143095" y="0"/>
                  </a:moveTo>
                  <a:lnTo>
                    <a:pt x="569378" y="0"/>
                  </a:lnTo>
                  <a:cubicBezTo>
                    <a:pt x="607329" y="0"/>
                    <a:pt x="643726" y="15076"/>
                    <a:pt x="670562" y="41912"/>
                  </a:cubicBezTo>
                  <a:cubicBezTo>
                    <a:pt x="697397" y="68747"/>
                    <a:pt x="712473" y="105144"/>
                    <a:pt x="712473" y="143095"/>
                  </a:cubicBezTo>
                  <a:lnTo>
                    <a:pt x="712473" y="1367235"/>
                  </a:lnTo>
                  <a:cubicBezTo>
                    <a:pt x="712473" y="1446264"/>
                    <a:pt x="648407" y="1510330"/>
                    <a:pt x="569378" y="1510330"/>
                  </a:cubicBezTo>
                  <a:lnTo>
                    <a:pt x="143095" y="1510330"/>
                  </a:lnTo>
                  <a:cubicBezTo>
                    <a:pt x="105144" y="1510330"/>
                    <a:pt x="68747" y="1495253"/>
                    <a:pt x="41912" y="1468418"/>
                  </a:cubicBezTo>
                  <a:cubicBezTo>
                    <a:pt x="15076" y="1441583"/>
                    <a:pt x="0" y="1405186"/>
                    <a:pt x="0" y="1367235"/>
                  </a:cubicBezTo>
                  <a:lnTo>
                    <a:pt x="0" y="143095"/>
                  </a:lnTo>
                  <a:cubicBezTo>
                    <a:pt x="0" y="105144"/>
                    <a:pt x="15076" y="68747"/>
                    <a:pt x="41912" y="41912"/>
                  </a:cubicBezTo>
                  <a:cubicBezTo>
                    <a:pt x="68747" y="15076"/>
                    <a:pt x="105144" y="0"/>
                    <a:pt x="143095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12473" cy="1538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858211" y="3490848"/>
            <a:ext cx="3114685" cy="3114685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4303442" y="432671"/>
            <a:ext cx="3748562" cy="1628300"/>
            <a:chOff x="0" y="0"/>
            <a:chExt cx="987276" cy="4288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7275" cy="428853"/>
            </a:xfrm>
            <a:custGeom>
              <a:avLst/>
              <a:gdLst/>
              <a:ahLst/>
              <a:cxnLst/>
              <a:rect r="r" b="b" t="t" l="l"/>
              <a:pathLst>
                <a:path h="428853" w="987275">
                  <a:moveTo>
                    <a:pt x="103265" y="0"/>
                  </a:moveTo>
                  <a:lnTo>
                    <a:pt x="884010" y="0"/>
                  </a:lnTo>
                  <a:cubicBezTo>
                    <a:pt x="941042" y="0"/>
                    <a:pt x="987275" y="46233"/>
                    <a:pt x="987275" y="103265"/>
                  </a:cubicBezTo>
                  <a:lnTo>
                    <a:pt x="987275" y="325587"/>
                  </a:lnTo>
                  <a:cubicBezTo>
                    <a:pt x="987275" y="352975"/>
                    <a:pt x="976396" y="379241"/>
                    <a:pt x="957030" y="398607"/>
                  </a:cubicBezTo>
                  <a:cubicBezTo>
                    <a:pt x="937664" y="417973"/>
                    <a:pt x="911398" y="428853"/>
                    <a:pt x="884010" y="428853"/>
                  </a:cubicBezTo>
                  <a:lnTo>
                    <a:pt x="103265" y="428853"/>
                  </a:lnTo>
                  <a:cubicBezTo>
                    <a:pt x="75878" y="428853"/>
                    <a:pt x="49612" y="417973"/>
                    <a:pt x="30246" y="398607"/>
                  </a:cubicBezTo>
                  <a:cubicBezTo>
                    <a:pt x="10880" y="379241"/>
                    <a:pt x="0" y="352975"/>
                    <a:pt x="0" y="325587"/>
                  </a:cubicBezTo>
                  <a:lnTo>
                    <a:pt x="0" y="103265"/>
                  </a:lnTo>
                  <a:cubicBezTo>
                    <a:pt x="0" y="75878"/>
                    <a:pt x="10880" y="49612"/>
                    <a:pt x="30246" y="30246"/>
                  </a:cubicBezTo>
                  <a:cubicBezTo>
                    <a:pt x="49612" y="10880"/>
                    <a:pt x="75878" y="0"/>
                    <a:pt x="103265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987276" cy="457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554129" y="3514591"/>
            <a:ext cx="2705171" cy="5770505"/>
            <a:chOff x="0" y="0"/>
            <a:chExt cx="712473" cy="15198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12473" cy="1519804"/>
            </a:xfrm>
            <a:custGeom>
              <a:avLst/>
              <a:gdLst/>
              <a:ahLst/>
              <a:cxnLst/>
              <a:rect r="r" b="b" t="t" l="l"/>
              <a:pathLst>
                <a:path h="1519804" w="712473">
                  <a:moveTo>
                    <a:pt x="143095" y="0"/>
                  </a:moveTo>
                  <a:lnTo>
                    <a:pt x="569378" y="0"/>
                  </a:lnTo>
                  <a:cubicBezTo>
                    <a:pt x="607329" y="0"/>
                    <a:pt x="643726" y="15076"/>
                    <a:pt x="670562" y="41912"/>
                  </a:cubicBezTo>
                  <a:cubicBezTo>
                    <a:pt x="697397" y="68747"/>
                    <a:pt x="712473" y="105144"/>
                    <a:pt x="712473" y="143095"/>
                  </a:cubicBezTo>
                  <a:lnTo>
                    <a:pt x="712473" y="1376709"/>
                  </a:lnTo>
                  <a:cubicBezTo>
                    <a:pt x="712473" y="1455738"/>
                    <a:pt x="648407" y="1519804"/>
                    <a:pt x="569378" y="1519804"/>
                  </a:cubicBezTo>
                  <a:lnTo>
                    <a:pt x="143095" y="1519804"/>
                  </a:lnTo>
                  <a:cubicBezTo>
                    <a:pt x="105144" y="1519804"/>
                    <a:pt x="68747" y="1504728"/>
                    <a:pt x="41912" y="1477892"/>
                  </a:cubicBezTo>
                  <a:cubicBezTo>
                    <a:pt x="15076" y="1451057"/>
                    <a:pt x="0" y="1414660"/>
                    <a:pt x="0" y="1376709"/>
                  </a:cubicBezTo>
                  <a:lnTo>
                    <a:pt x="0" y="143095"/>
                  </a:lnTo>
                  <a:cubicBezTo>
                    <a:pt x="0" y="105144"/>
                    <a:pt x="15076" y="68747"/>
                    <a:pt x="41912" y="41912"/>
                  </a:cubicBezTo>
                  <a:cubicBezTo>
                    <a:pt x="68747" y="15076"/>
                    <a:pt x="105144" y="0"/>
                    <a:pt x="143095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712473" cy="1548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178919" y="3430544"/>
            <a:ext cx="3114685" cy="3114685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7879197" y="3579538"/>
            <a:ext cx="2705171" cy="5705558"/>
            <a:chOff x="0" y="0"/>
            <a:chExt cx="712473" cy="15026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2473" cy="1502698"/>
            </a:xfrm>
            <a:custGeom>
              <a:avLst/>
              <a:gdLst/>
              <a:ahLst/>
              <a:cxnLst/>
              <a:rect r="r" b="b" t="t" l="l"/>
              <a:pathLst>
                <a:path h="1502698" w="712473">
                  <a:moveTo>
                    <a:pt x="143095" y="0"/>
                  </a:moveTo>
                  <a:lnTo>
                    <a:pt x="569378" y="0"/>
                  </a:lnTo>
                  <a:cubicBezTo>
                    <a:pt x="607329" y="0"/>
                    <a:pt x="643726" y="15076"/>
                    <a:pt x="670562" y="41912"/>
                  </a:cubicBezTo>
                  <a:cubicBezTo>
                    <a:pt x="697397" y="68747"/>
                    <a:pt x="712473" y="105144"/>
                    <a:pt x="712473" y="143095"/>
                  </a:cubicBezTo>
                  <a:lnTo>
                    <a:pt x="712473" y="1359604"/>
                  </a:lnTo>
                  <a:cubicBezTo>
                    <a:pt x="712473" y="1397555"/>
                    <a:pt x="697397" y="1433952"/>
                    <a:pt x="670562" y="1460787"/>
                  </a:cubicBezTo>
                  <a:cubicBezTo>
                    <a:pt x="643726" y="1487622"/>
                    <a:pt x="607329" y="1502698"/>
                    <a:pt x="569378" y="1502698"/>
                  </a:cubicBezTo>
                  <a:lnTo>
                    <a:pt x="143095" y="1502698"/>
                  </a:lnTo>
                  <a:cubicBezTo>
                    <a:pt x="64066" y="1502698"/>
                    <a:pt x="0" y="1438633"/>
                    <a:pt x="0" y="1359604"/>
                  </a:cubicBezTo>
                  <a:lnTo>
                    <a:pt x="0" y="143095"/>
                  </a:lnTo>
                  <a:cubicBezTo>
                    <a:pt x="0" y="105144"/>
                    <a:pt x="15076" y="68747"/>
                    <a:pt x="41912" y="41912"/>
                  </a:cubicBezTo>
                  <a:cubicBezTo>
                    <a:pt x="68747" y="15076"/>
                    <a:pt x="105144" y="0"/>
                    <a:pt x="143095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712473" cy="1531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65590" y="3442511"/>
            <a:ext cx="3114685" cy="3114685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46787" y="-503666"/>
            <a:ext cx="11594428" cy="3309907"/>
          </a:xfrm>
          <a:prstGeom prst="rect">
            <a:avLst/>
          </a:prstGeom>
        </p:spPr>
      </p:pic>
      <p:sp>
        <p:nvSpPr>
          <p:cNvPr name="Freeform 26" id="26"/>
          <p:cNvSpPr/>
          <p:nvPr/>
        </p:nvSpPr>
        <p:spPr>
          <a:xfrm flipH="false" flipV="false" rot="0">
            <a:off x="1778049" y="1925528"/>
            <a:ext cx="1679278" cy="1634936"/>
          </a:xfrm>
          <a:custGeom>
            <a:avLst/>
            <a:gdLst/>
            <a:ahLst/>
            <a:cxnLst/>
            <a:rect r="r" b="b" t="t" l="l"/>
            <a:pathLst>
              <a:path h="1634936" w="1679278">
                <a:moveTo>
                  <a:pt x="0" y="0"/>
                </a:moveTo>
                <a:lnTo>
                  <a:pt x="1679278" y="0"/>
                </a:lnTo>
                <a:lnTo>
                  <a:pt x="1679278" y="1634935"/>
                </a:lnTo>
                <a:lnTo>
                  <a:pt x="0" y="16349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5" t="-103051" r="-96865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773192" y="2008340"/>
            <a:ext cx="1539547" cy="1573764"/>
          </a:xfrm>
          <a:custGeom>
            <a:avLst/>
            <a:gdLst/>
            <a:ahLst/>
            <a:cxnLst/>
            <a:rect r="r" b="b" t="t" l="l"/>
            <a:pathLst>
              <a:path h="1573764" w="1539547">
                <a:moveTo>
                  <a:pt x="0" y="0"/>
                </a:moveTo>
                <a:lnTo>
                  <a:pt x="1539547" y="0"/>
                </a:lnTo>
                <a:lnTo>
                  <a:pt x="1539547" y="1573764"/>
                </a:lnTo>
                <a:lnTo>
                  <a:pt x="0" y="15737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4676" r="-109225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077458" y="1976055"/>
            <a:ext cx="1433819" cy="1533880"/>
          </a:xfrm>
          <a:custGeom>
            <a:avLst/>
            <a:gdLst/>
            <a:ahLst/>
            <a:cxnLst/>
            <a:rect r="r" b="b" t="t" l="l"/>
            <a:pathLst>
              <a:path h="1533880" w="1433819">
                <a:moveTo>
                  <a:pt x="0" y="0"/>
                </a:moveTo>
                <a:lnTo>
                  <a:pt x="1433819" y="0"/>
                </a:lnTo>
                <a:lnTo>
                  <a:pt x="1433819" y="1533880"/>
                </a:lnTo>
                <a:lnTo>
                  <a:pt x="0" y="1533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05281" b="-9189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431266" y="1982933"/>
            <a:ext cx="1425468" cy="1531658"/>
          </a:xfrm>
          <a:custGeom>
            <a:avLst/>
            <a:gdLst/>
            <a:ahLst/>
            <a:cxnLst/>
            <a:rect r="r" b="b" t="t" l="l"/>
            <a:pathLst>
              <a:path h="1531658" w="1425468">
                <a:moveTo>
                  <a:pt x="0" y="0"/>
                </a:moveTo>
                <a:lnTo>
                  <a:pt x="1425468" y="0"/>
                </a:lnTo>
                <a:lnTo>
                  <a:pt x="1425468" y="1531658"/>
                </a:lnTo>
                <a:lnTo>
                  <a:pt x="0" y="1531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08386" b="-93939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100231" y="2070496"/>
            <a:ext cx="1692908" cy="1533880"/>
          </a:xfrm>
          <a:custGeom>
            <a:avLst/>
            <a:gdLst/>
            <a:ahLst/>
            <a:cxnLst/>
            <a:rect r="r" b="b" t="t" l="l"/>
            <a:pathLst>
              <a:path h="1533880" w="1692908">
                <a:moveTo>
                  <a:pt x="0" y="0"/>
                </a:moveTo>
                <a:lnTo>
                  <a:pt x="1692908" y="0"/>
                </a:lnTo>
                <a:lnTo>
                  <a:pt x="1692908" y="1533880"/>
                </a:lnTo>
                <a:lnTo>
                  <a:pt x="0" y="1533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832" t="-101787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72194" y="6827206"/>
            <a:ext cx="2689725" cy="23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CO-FOUNDER, SOC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6 MONTH INTERN @ STARTUP (YC S21, FORBES 30 UNDER 30 ASIA)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NOC MALAYSIA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32474" y="6798232"/>
            <a:ext cx="2730698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CO-FOUNDER, CDE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7 MONTH INTERN @ STARTUP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NOC MALAYSIA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90380" y="6852011"/>
            <a:ext cx="2705171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UI/UX + MARKETING LEAD, SOC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 MONTH INTERN @ STARTUP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HACX 2024 SEMIFINALIST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63697" y="6811080"/>
            <a:ext cx="2695603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 LEAD, CDE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FOUNDING SWE @ CHECK (ITERATIVE)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6 MONTH INTERN @ NODEFLAIR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27724" y="6240489"/>
            <a:ext cx="13774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JAVIER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336667" y="6211514"/>
            <a:ext cx="112231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ZERUI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552154" y="6240489"/>
            <a:ext cx="139809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SHI HUI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64681" y="6264875"/>
            <a:ext cx="13565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CELINE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970143" y="6240489"/>
            <a:ext cx="182857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KENNETH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917297" y="6827625"/>
            <a:ext cx="2667071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BUSINESS DEVELOPMENT LEAD, BIZ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694577" y="494600"/>
            <a:ext cx="2966293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Supported under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1B8D5"/>
                </a:solidFill>
                <a:latin typeface="Inter Bold"/>
                <a:ea typeface="Inter Bold"/>
                <a:cs typeface="Inter Bold"/>
                <a:sym typeface="Inter Bold"/>
              </a:rPr>
              <a:t>NES </a:t>
            </a:r>
            <a:r>
              <a:rPr lang="en-US" sz="27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Startup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Membership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4005" t="31" r="10765" b="31"/>
          <a:stretch>
            <a:fillRect/>
          </a:stretch>
        </p:blipFill>
        <p:spPr>
          <a:xfrm flipH="false" flipV="false" rot="0">
            <a:off x="1217784" y="2532056"/>
            <a:ext cx="8213664" cy="5677478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93275" y="2441503"/>
            <a:ext cx="8464077" cy="5850793"/>
          </a:xfrm>
          <a:custGeom>
            <a:avLst/>
            <a:gdLst/>
            <a:ahLst/>
            <a:cxnLst/>
            <a:rect r="r" b="b" t="t" l="l"/>
            <a:pathLst>
              <a:path h="5850793" w="8464077">
                <a:moveTo>
                  <a:pt x="0" y="0"/>
                </a:moveTo>
                <a:lnTo>
                  <a:pt x="8464077" y="0"/>
                </a:lnTo>
                <a:lnTo>
                  <a:pt x="8464077" y="5850793"/>
                </a:lnTo>
                <a:lnTo>
                  <a:pt x="0" y="58507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1913229" y="29669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08932" y="7266142"/>
            <a:ext cx="572339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ifonn"/>
                <a:ea typeface="Sifonn"/>
                <a:cs typeface="Sifonn"/>
                <a:sym typeface="Sifonn"/>
              </a:rPr>
              <a:t>JOIN OUR WAITLIST: CHIMERAAPP.NET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49629" y="291465"/>
            <a:ext cx="3388742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 u="sng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Q &amp; A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DAGi5pRvRTI</dc:identifier>
  <dcterms:modified xsi:type="dcterms:W3CDTF">2011-08-01T06:04:30Z</dcterms:modified>
  <cp:revision>1</cp:revision>
  <dc:title>Chimera Pitch Deck</dc:title>
</cp:coreProperties>
</file>